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lios Bold" charset="1" panose="020B0704020202020204"/>
      <p:regular r:id="rId23"/>
    </p:embeddedFont>
    <p:embeddedFont>
      <p:font typeface="TT Hoves Bold" charset="1" panose="02000003020000060003"/>
      <p:regular r:id="rId24"/>
    </p:embeddedFont>
    <p:embeddedFont>
      <p:font typeface="Helvetica World" charset="1" panose="020B0500040000020004"/>
      <p:regular r:id="rId25"/>
    </p:embeddedFont>
    <p:embeddedFont>
      <p:font typeface="Helvetica World Bold" charset="1" panose="020B0800040000020004"/>
      <p:regular r:id="rId26"/>
    </p:embeddedFont>
    <p:embeddedFont>
      <p:font typeface="Helios" charset="1" panose="020B0504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03578" y="8307705"/>
            <a:ext cx="4998885" cy="950595"/>
          </a:xfrm>
          <a:prstGeom prst="rect">
            <a:avLst/>
          </a:prstGeom>
        </p:spPr>
        <p:txBody>
          <a:bodyPr anchor="t" rtlCol="false" tIns="0" lIns="0" bIns="0" rIns="0">
            <a:spAutoFit/>
          </a:bodyPr>
          <a:lstStyle/>
          <a:p>
            <a:pPr algn="l">
              <a:lnSpc>
                <a:spcPts val="3779"/>
              </a:lnSpc>
            </a:pPr>
            <a:r>
              <a:rPr lang="en-US" sz="2699">
                <a:solidFill>
                  <a:srgbClr val="031534"/>
                </a:solidFill>
                <a:latin typeface="Helios Bold"/>
                <a:ea typeface="Helios Bold"/>
                <a:cs typeface="Helios Bold"/>
                <a:sym typeface="Helios Bold"/>
              </a:rPr>
              <a:t>Presented By </a:t>
            </a:r>
          </a:p>
          <a:p>
            <a:pPr algn="l">
              <a:lnSpc>
                <a:spcPts val="3779"/>
              </a:lnSpc>
            </a:pPr>
            <a:r>
              <a:rPr lang="en-US" sz="2699">
                <a:solidFill>
                  <a:srgbClr val="031534"/>
                </a:solidFill>
                <a:latin typeface="Helios Bold"/>
                <a:ea typeface="Helios Bold"/>
                <a:cs typeface="Helios Bold"/>
                <a:sym typeface="Helios Bold"/>
              </a:rPr>
              <a:t>Nanditha JK</a:t>
            </a:r>
          </a:p>
        </p:txBody>
      </p:sp>
      <p:grpSp>
        <p:nvGrpSpPr>
          <p:cNvPr name="Group 3" id="3"/>
          <p:cNvGrpSpPr/>
          <p:nvPr/>
        </p:nvGrpSpPr>
        <p:grpSpPr>
          <a:xfrm rot="-10800000">
            <a:off x="7708610" y="-412494"/>
            <a:ext cx="18562305" cy="8555165"/>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9851912" y="3014132"/>
            <a:ext cx="10931734" cy="3775759"/>
          </a:xfrm>
          <a:custGeom>
            <a:avLst/>
            <a:gdLst/>
            <a:ahLst/>
            <a:cxnLst/>
            <a:rect r="r" b="b" t="t" l="l"/>
            <a:pathLst>
              <a:path h="3775759" w="10931734">
                <a:moveTo>
                  <a:pt x="0" y="0"/>
                </a:moveTo>
                <a:lnTo>
                  <a:pt x="10931734" y="0"/>
                </a:lnTo>
                <a:lnTo>
                  <a:pt x="10931734" y="3775759"/>
                </a:lnTo>
                <a:lnTo>
                  <a:pt x="0" y="3775759"/>
                </a:lnTo>
                <a:lnTo>
                  <a:pt x="0" y="0"/>
                </a:lnTo>
                <a:close/>
              </a:path>
            </a:pathLst>
          </a:custGeom>
          <a:blipFill>
            <a:blip r:embed="rId2"/>
            <a:stretch>
              <a:fillRect l="-14626" t="-37714" r="0" b="-48962"/>
            </a:stretch>
          </a:blipFill>
        </p:spPr>
      </p:sp>
      <p:grpSp>
        <p:nvGrpSpPr>
          <p:cNvPr name="Group 7" id="7"/>
          <p:cNvGrpSpPr/>
          <p:nvPr/>
        </p:nvGrpSpPr>
        <p:grpSpPr>
          <a:xfrm rot="0">
            <a:off x="9006848" y="6804594"/>
            <a:ext cx="7555842" cy="3482406"/>
            <a:chOff x="0" y="0"/>
            <a:chExt cx="406400" cy="187305"/>
          </a:xfrm>
        </p:grpSpPr>
        <p:sp>
          <p:nvSpPr>
            <p:cNvPr name="Freeform 8" id="8"/>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65020F">
                <a:alpha val="80000"/>
              </a:srgbClr>
            </a:solidFill>
          </p:spPr>
        </p:sp>
        <p:sp>
          <p:nvSpPr>
            <p:cNvPr name="TextBox 9" id="9"/>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834414" y="1924497"/>
            <a:ext cx="11384592" cy="5955030"/>
            <a:chOff x="0" y="0"/>
            <a:chExt cx="15179456" cy="7940041"/>
          </a:xfrm>
        </p:grpSpPr>
        <p:sp>
          <p:nvSpPr>
            <p:cNvPr name="TextBox 11" id="11"/>
            <p:cNvSpPr txBox="true"/>
            <p:nvPr/>
          </p:nvSpPr>
          <p:spPr>
            <a:xfrm rot="0">
              <a:off x="0" y="7226089"/>
              <a:ext cx="15179456" cy="713952"/>
            </a:xfrm>
            <a:prstGeom prst="rect">
              <a:avLst/>
            </a:prstGeom>
          </p:spPr>
          <p:txBody>
            <a:bodyPr anchor="t" rtlCol="false" tIns="0" lIns="0" bIns="0" rIns="0">
              <a:spAutoFit/>
            </a:bodyPr>
            <a:lstStyle/>
            <a:p>
              <a:pPr algn="l">
                <a:lnSpc>
                  <a:spcPts val="4479"/>
                </a:lnSpc>
              </a:pPr>
              <a:r>
                <a:rPr lang="en-US" sz="3199">
                  <a:solidFill>
                    <a:srgbClr val="310303"/>
                  </a:solidFill>
                  <a:latin typeface="Helios Bold"/>
                  <a:ea typeface="Helios Bold"/>
                  <a:cs typeface="Helios Bold"/>
                  <a:sym typeface="Helios Bold"/>
                </a:rPr>
                <a:t> Capstone Project - 2</a:t>
              </a:r>
            </a:p>
          </p:txBody>
        </p:sp>
        <p:sp>
          <p:nvSpPr>
            <p:cNvPr name="TextBox 12" id="12"/>
            <p:cNvSpPr txBox="true"/>
            <p:nvPr/>
          </p:nvSpPr>
          <p:spPr>
            <a:xfrm rot="0">
              <a:off x="0" y="0"/>
              <a:ext cx="15179456" cy="6972300"/>
            </a:xfrm>
            <a:prstGeom prst="rect">
              <a:avLst/>
            </a:prstGeom>
          </p:spPr>
          <p:txBody>
            <a:bodyPr anchor="t" rtlCol="false" tIns="0" lIns="0" bIns="0" rIns="0">
              <a:spAutoFit/>
            </a:bodyPr>
            <a:lstStyle/>
            <a:p>
              <a:pPr algn="l">
                <a:lnSpc>
                  <a:spcPts val="13799"/>
                </a:lnSpc>
              </a:pPr>
              <a:r>
                <a:rPr lang="en-US" sz="11499">
                  <a:solidFill>
                    <a:srgbClr val="2A2E3A"/>
                  </a:solidFill>
                  <a:latin typeface="TT Hoves Bold"/>
                  <a:ea typeface="TT Hoves Bold"/>
                  <a:cs typeface="TT Hoves Bold"/>
                  <a:sym typeface="TT Hoves Bold"/>
                </a:rPr>
                <a:t>Infosys</a:t>
              </a:r>
              <a:r>
                <a:rPr lang="en-US" sz="11499">
                  <a:solidFill>
                    <a:srgbClr val="A20E20"/>
                  </a:solidFill>
                  <a:latin typeface="TT Hoves Bold"/>
                  <a:ea typeface="TT Hoves Bold"/>
                  <a:cs typeface="TT Hoves Bold"/>
                  <a:sym typeface="TT Hoves Bold"/>
                </a:rPr>
                <a:t> </a:t>
              </a:r>
            </a:p>
            <a:p>
              <a:pPr algn="l">
                <a:lnSpc>
                  <a:spcPts val="13799"/>
                </a:lnSpc>
              </a:pPr>
              <a:r>
                <a:rPr lang="en-US" sz="11499">
                  <a:solidFill>
                    <a:srgbClr val="A20E20"/>
                  </a:solidFill>
                  <a:latin typeface="TT Hoves Bold"/>
                  <a:ea typeface="TT Hoves Bold"/>
                  <a:cs typeface="TT Hoves Bold"/>
                  <a:sym typeface="TT Hoves Bold"/>
                </a:rPr>
                <a:t>Stock Price Prediction </a:t>
              </a:r>
            </a:p>
          </p:txBody>
        </p:sp>
      </p:grpSp>
      <p:sp>
        <p:nvSpPr>
          <p:cNvPr name="TextBox 13" id="13"/>
          <p:cNvSpPr txBox="true"/>
          <p:nvPr/>
        </p:nvSpPr>
        <p:spPr>
          <a:xfrm rot="0">
            <a:off x="11729750" y="915293"/>
            <a:ext cx="5577175" cy="514351"/>
          </a:xfrm>
          <a:prstGeom prst="rect">
            <a:avLst/>
          </a:prstGeom>
        </p:spPr>
        <p:txBody>
          <a:bodyPr anchor="t" rtlCol="false" tIns="0" lIns="0" bIns="0" rIns="0">
            <a:spAutoFit/>
          </a:bodyPr>
          <a:lstStyle/>
          <a:p>
            <a:pPr algn="r">
              <a:lnSpc>
                <a:spcPts val="4199"/>
              </a:lnSpc>
            </a:pPr>
            <a:r>
              <a:rPr lang="en-US" sz="2999">
                <a:solidFill>
                  <a:srgbClr val="FFFFFF"/>
                </a:solidFill>
                <a:latin typeface="Helios Bold"/>
                <a:ea typeface="Helios Bold"/>
                <a:cs typeface="Helios Bold"/>
                <a:sym typeface="Helios Bold"/>
              </a:rPr>
              <a:t>24 Aug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10192" y="385762"/>
            <a:ext cx="14904309" cy="1171575"/>
          </a:xfrm>
          <a:prstGeom prst="rect">
            <a:avLst/>
          </a:prstGeom>
        </p:spPr>
        <p:txBody>
          <a:bodyPr anchor="t" rtlCol="false" tIns="0" lIns="0" bIns="0" rIns="0">
            <a:spAutoFit/>
          </a:bodyPr>
          <a:lstStyle/>
          <a:p>
            <a:pPr algn="ctr">
              <a:lnSpc>
                <a:spcPts val="9240"/>
              </a:lnSpc>
            </a:pPr>
            <a:r>
              <a:rPr lang="en-US" sz="7700">
                <a:solidFill>
                  <a:srgbClr val="A20E20"/>
                </a:solidFill>
                <a:latin typeface="TT Hoves Bold"/>
                <a:ea typeface="TT Hoves Bold"/>
                <a:cs typeface="TT Hoves Bold"/>
                <a:sym typeface="TT Hoves Bold"/>
              </a:rPr>
              <a:t>Exploratory Data Analysis</a:t>
            </a:r>
          </a:p>
        </p:txBody>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9828243" y="1931998"/>
            <a:ext cx="8052252" cy="7976860"/>
          </a:xfrm>
          <a:custGeom>
            <a:avLst/>
            <a:gdLst/>
            <a:ahLst/>
            <a:cxnLst/>
            <a:rect r="r" b="b" t="t" l="l"/>
            <a:pathLst>
              <a:path h="7976860" w="8052252">
                <a:moveTo>
                  <a:pt x="0" y="0"/>
                </a:moveTo>
                <a:lnTo>
                  <a:pt x="8052252" y="0"/>
                </a:lnTo>
                <a:lnTo>
                  <a:pt x="8052252" y="7976860"/>
                </a:lnTo>
                <a:lnTo>
                  <a:pt x="0" y="7976860"/>
                </a:lnTo>
                <a:lnTo>
                  <a:pt x="0" y="0"/>
                </a:lnTo>
                <a:close/>
              </a:path>
            </a:pathLst>
          </a:custGeom>
          <a:blipFill>
            <a:blip r:embed="rId2"/>
            <a:stretch>
              <a:fillRect l="0" t="-767" r="-935" b="-767"/>
            </a:stretch>
          </a:blipFill>
        </p:spPr>
      </p:sp>
      <p:sp>
        <p:nvSpPr>
          <p:cNvPr name="TextBox 7" id="7"/>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name="Freeform 8" id="8"/>
          <p:cNvSpPr/>
          <p:nvPr/>
        </p:nvSpPr>
        <p:spPr>
          <a:xfrm flipH="false" flipV="false" rot="0">
            <a:off x="228246" y="6102628"/>
            <a:ext cx="9599997" cy="3806230"/>
          </a:xfrm>
          <a:custGeom>
            <a:avLst/>
            <a:gdLst/>
            <a:ahLst/>
            <a:cxnLst/>
            <a:rect r="r" b="b" t="t" l="l"/>
            <a:pathLst>
              <a:path h="3806230" w="9599997">
                <a:moveTo>
                  <a:pt x="0" y="0"/>
                </a:moveTo>
                <a:lnTo>
                  <a:pt x="9599997" y="0"/>
                </a:lnTo>
                <a:lnTo>
                  <a:pt x="9599997" y="3806230"/>
                </a:lnTo>
                <a:lnTo>
                  <a:pt x="0" y="3806230"/>
                </a:lnTo>
                <a:lnTo>
                  <a:pt x="0" y="0"/>
                </a:lnTo>
                <a:close/>
              </a:path>
            </a:pathLst>
          </a:custGeom>
          <a:blipFill>
            <a:blip r:embed="rId3"/>
            <a:stretch>
              <a:fillRect l="0" t="0" r="0" b="0"/>
            </a:stretch>
          </a:blipFill>
        </p:spPr>
      </p:sp>
      <p:grpSp>
        <p:nvGrpSpPr>
          <p:cNvPr name="Group 9" id="9"/>
          <p:cNvGrpSpPr/>
          <p:nvPr/>
        </p:nvGrpSpPr>
        <p:grpSpPr>
          <a:xfrm rot="0">
            <a:off x="228246" y="2426970"/>
            <a:ext cx="9599997" cy="2964180"/>
            <a:chOff x="0" y="0"/>
            <a:chExt cx="1197651" cy="369797"/>
          </a:xfrm>
        </p:grpSpPr>
        <p:sp>
          <p:nvSpPr>
            <p:cNvPr name="Freeform 10" id="10"/>
            <p:cNvSpPr/>
            <p:nvPr/>
          </p:nvSpPr>
          <p:spPr>
            <a:xfrm flipH="false" flipV="false" rot="0">
              <a:off x="0" y="0"/>
              <a:ext cx="1197651" cy="369797"/>
            </a:xfrm>
            <a:custGeom>
              <a:avLst/>
              <a:gdLst/>
              <a:ahLst/>
              <a:cxnLst/>
              <a:rect r="r" b="b" t="t" l="l"/>
              <a:pathLst>
                <a:path h="369797" w="1197651">
                  <a:moveTo>
                    <a:pt x="0" y="0"/>
                  </a:moveTo>
                  <a:lnTo>
                    <a:pt x="1197651" y="0"/>
                  </a:lnTo>
                  <a:lnTo>
                    <a:pt x="1197651" y="369797"/>
                  </a:lnTo>
                  <a:lnTo>
                    <a:pt x="0" y="369797"/>
                  </a:lnTo>
                  <a:close/>
                </a:path>
              </a:pathLst>
            </a:custGeom>
            <a:solidFill>
              <a:srgbClr val="FFFFFF"/>
            </a:solidFill>
            <a:ln cap="sq">
              <a:noFill/>
              <a:prstDash val="solid"/>
              <a:miter/>
            </a:ln>
          </p:spPr>
        </p:sp>
        <p:sp>
          <p:nvSpPr>
            <p:cNvPr name="TextBox 11" id="11"/>
            <p:cNvSpPr txBox="true"/>
            <p:nvPr/>
          </p:nvSpPr>
          <p:spPr>
            <a:xfrm>
              <a:off x="0" y="-47625"/>
              <a:ext cx="1197651" cy="417422"/>
            </a:xfrm>
            <a:prstGeom prst="rect">
              <a:avLst/>
            </a:prstGeom>
          </p:spPr>
          <p:txBody>
            <a:bodyPr anchor="ctr" rtlCol="false" tIns="50800" lIns="50800" bIns="50800" rIns="50800"/>
            <a:lstStyle/>
            <a:p>
              <a:pPr algn="l" marL="539745" indent="-269872" lvl="1">
                <a:lnSpc>
                  <a:spcPts val="3499"/>
                </a:lnSpc>
                <a:buFont typeface="Arial"/>
                <a:buChar char="•"/>
              </a:pPr>
              <a:r>
                <a:rPr lang="en-US" sz="2499">
                  <a:solidFill>
                    <a:srgbClr val="000000"/>
                  </a:solidFill>
                  <a:latin typeface="Helios Bold"/>
                  <a:ea typeface="Helios Bold"/>
                  <a:cs typeface="Helios Bold"/>
                  <a:sym typeface="Helios Bold"/>
                </a:rPr>
                <a:t>Pair</a:t>
              </a:r>
              <a:r>
                <a:rPr lang="en-US" sz="2499">
                  <a:solidFill>
                    <a:srgbClr val="000000"/>
                  </a:solidFill>
                  <a:latin typeface="Helios"/>
                  <a:ea typeface="Helios"/>
                  <a:cs typeface="Helios"/>
                  <a:sym typeface="Helios"/>
                </a:rPr>
                <a:t> plot of all features reveals linear relationships, suggesting that linear regression may be effective for modeling.</a:t>
              </a:r>
            </a:p>
            <a:p>
              <a:pPr algn="l">
                <a:lnSpc>
                  <a:spcPts val="1960"/>
                </a:lnSpc>
              </a:pPr>
            </a:p>
            <a:p>
              <a:pPr algn="l" marL="539745" indent="-269872" lvl="1">
                <a:lnSpc>
                  <a:spcPts val="3499"/>
                </a:lnSpc>
                <a:buFont typeface="Arial"/>
                <a:buChar char="•"/>
              </a:pPr>
              <a:r>
                <a:rPr lang="en-US" sz="2499">
                  <a:solidFill>
                    <a:srgbClr val="000000"/>
                  </a:solidFill>
                  <a:latin typeface="Helios Bold"/>
                  <a:ea typeface="Helios Bold"/>
                  <a:cs typeface="Helios Bold"/>
                  <a:sym typeface="Helios Bold"/>
                </a:rPr>
                <a:t>Boxplot</a:t>
              </a:r>
              <a:r>
                <a:rPr lang="en-US" sz="2499">
                  <a:solidFill>
                    <a:srgbClr val="000000"/>
                  </a:solidFill>
                  <a:latin typeface="Helios"/>
                  <a:ea typeface="Helios"/>
                  <a:cs typeface="Helios"/>
                  <a:sym typeface="Helios"/>
                </a:rPr>
                <a:t> shows all numeric features contain outliers; however, these outliers are intrinsic to stock data patterns and cannot be removed, as they often represent significant market events or anomalies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8821" y="-270405"/>
            <a:ext cx="5588746" cy="2410588"/>
          </a:xfrm>
          <a:custGeom>
            <a:avLst/>
            <a:gdLst/>
            <a:ahLst/>
            <a:cxnLst/>
            <a:rect r="r" b="b" t="t" l="l"/>
            <a:pathLst>
              <a:path h="2410588" w="5588746">
                <a:moveTo>
                  <a:pt x="0" y="0"/>
                </a:moveTo>
                <a:lnTo>
                  <a:pt x="5588747" y="0"/>
                </a:lnTo>
                <a:lnTo>
                  <a:pt x="5588747" y="2410588"/>
                </a:lnTo>
                <a:lnTo>
                  <a:pt x="0" y="2410588"/>
                </a:lnTo>
                <a:lnTo>
                  <a:pt x="0" y="0"/>
                </a:lnTo>
                <a:close/>
              </a:path>
            </a:pathLst>
          </a:custGeom>
          <a:blipFill>
            <a:blip r:embed="rId2"/>
            <a:stretch>
              <a:fillRect l="0" t="-12858" r="0" b="-41702"/>
            </a:stretch>
          </a:blipFill>
        </p:spPr>
      </p:sp>
      <p:grpSp>
        <p:nvGrpSpPr>
          <p:cNvPr name="Group 3" id="3"/>
          <p:cNvGrpSpPr/>
          <p:nvPr/>
        </p:nvGrpSpPr>
        <p:grpSpPr>
          <a:xfrm rot="-10800000">
            <a:off x="-4594198" y="-1321890"/>
            <a:ext cx="21853498" cy="3462073"/>
            <a:chOff x="0" y="0"/>
            <a:chExt cx="1012092" cy="160338"/>
          </a:xfrm>
        </p:grpSpPr>
        <p:sp>
          <p:nvSpPr>
            <p:cNvPr name="Freeform 4" id="4"/>
            <p:cNvSpPr/>
            <p:nvPr/>
          </p:nvSpPr>
          <p:spPr>
            <a:xfrm flipH="false" flipV="false" rot="0">
              <a:off x="0" y="0"/>
              <a:ext cx="1012092" cy="160338"/>
            </a:xfrm>
            <a:custGeom>
              <a:avLst/>
              <a:gdLst/>
              <a:ahLst/>
              <a:cxnLst/>
              <a:rect r="r" b="b" t="t" l="l"/>
              <a:pathLst>
                <a:path h="160338" w="1012092">
                  <a:moveTo>
                    <a:pt x="203200" y="0"/>
                  </a:moveTo>
                  <a:lnTo>
                    <a:pt x="808892" y="0"/>
                  </a:lnTo>
                  <a:lnTo>
                    <a:pt x="1012092" y="160338"/>
                  </a:lnTo>
                  <a:lnTo>
                    <a:pt x="0" y="160338"/>
                  </a:lnTo>
                  <a:lnTo>
                    <a:pt x="203200" y="0"/>
                  </a:lnTo>
                  <a:close/>
                </a:path>
              </a:pathLst>
            </a:custGeom>
            <a:solidFill>
              <a:srgbClr val="A20E20"/>
            </a:solidFill>
          </p:spPr>
        </p:sp>
        <p:sp>
          <p:nvSpPr>
            <p:cNvPr name="TextBox 5" id="5"/>
            <p:cNvSpPr txBox="true"/>
            <p:nvPr/>
          </p:nvSpPr>
          <p:spPr>
            <a:xfrm>
              <a:off x="127000" y="-38100"/>
              <a:ext cx="758092" cy="198438"/>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8276846" y="2545257"/>
            <a:ext cx="3585591" cy="3500425"/>
            <a:chOff x="0" y="0"/>
            <a:chExt cx="4780787" cy="4667233"/>
          </a:xfrm>
        </p:grpSpPr>
        <p:grpSp>
          <p:nvGrpSpPr>
            <p:cNvPr name="Group 7" id="7"/>
            <p:cNvGrpSpPr/>
            <p:nvPr/>
          </p:nvGrpSpPr>
          <p:grpSpPr>
            <a:xfrm rot="0">
              <a:off x="0" y="0"/>
              <a:ext cx="4393915" cy="1431167"/>
              <a:chOff x="0" y="0"/>
              <a:chExt cx="867934" cy="282700"/>
            </a:xfrm>
          </p:grpSpPr>
          <p:sp>
            <p:nvSpPr>
              <p:cNvPr name="Freeform 8" id="8"/>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9" id="9"/>
              <p:cNvSpPr txBox="true"/>
              <p:nvPr/>
            </p:nvSpPr>
            <p:spPr>
              <a:xfrm>
                <a:off x="0" y="-66675"/>
                <a:ext cx="867934" cy="349375"/>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ea typeface="Helios Bold"/>
                    <a:cs typeface="Helios Bold"/>
                    <a:sym typeface="Helios Bold"/>
                  </a:rPr>
                  <a:t>Data Preparation</a:t>
                </a:r>
              </a:p>
            </p:txBody>
          </p:sp>
        </p:grpSp>
        <p:sp>
          <p:nvSpPr>
            <p:cNvPr name="TextBox 10" id="10"/>
            <p:cNvSpPr txBox="true"/>
            <p:nvPr/>
          </p:nvSpPr>
          <p:spPr>
            <a:xfrm rot="0">
              <a:off x="0" y="1906888"/>
              <a:ext cx="4780787" cy="2760345"/>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Selecting only 1 year (</a:t>
              </a:r>
              <a:r>
                <a:rPr lang="en-US" sz="2400">
                  <a:solidFill>
                    <a:srgbClr val="2A2E3A"/>
                  </a:solidFill>
                  <a:latin typeface="Helios Bold"/>
                  <a:ea typeface="Helios Bold"/>
                  <a:cs typeface="Helios Bold"/>
                  <a:sym typeface="Helios Bold"/>
                </a:rPr>
                <a:t>244</a:t>
              </a:r>
              <a:r>
                <a:rPr lang="en-US" sz="2400">
                  <a:solidFill>
                    <a:srgbClr val="2A2E3A"/>
                  </a:solidFill>
                  <a:latin typeface="Helios"/>
                  <a:ea typeface="Helios"/>
                  <a:cs typeface="Helios"/>
                  <a:sym typeface="Helios"/>
                </a:rPr>
                <a:t> records) of data for model building except (arima and auto arima)</a:t>
              </a:r>
            </a:p>
            <a:p>
              <a:pPr algn="l">
                <a:lnSpc>
                  <a:spcPts val="3359"/>
                </a:lnSpc>
              </a:pPr>
            </a:p>
          </p:txBody>
        </p:sp>
      </p:grpSp>
      <p:grpSp>
        <p:nvGrpSpPr>
          <p:cNvPr name="Group 11" id="11"/>
          <p:cNvGrpSpPr/>
          <p:nvPr/>
        </p:nvGrpSpPr>
        <p:grpSpPr>
          <a:xfrm rot="0">
            <a:off x="11452303" y="5790785"/>
            <a:ext cx="3295436" cy="1073376"/>
            <a:chOff x="0" y="0"/>
            <a:chExt cx="867934" cy="282700"/>
          </a:xfrm>
        </p:grpSpPr>
        <p:sp>
          <p:nvSpPr>
            <p:cNvPr name="Freeform 12" id="12"/>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3" id="13"/>
            <p:cNvSpPr txBox="true"/>
            <p:nvPr/>
          </p:nvSpPr>
          <p:spPr>
            <a:xfrm>
              <a:off x="0" y="-66675"/>
              <a:ext cx="867934" cy="349375"/>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ea typeface="Helios Bold"/>
                  <a:cs typeface="Helios Bold"/>
                  <a:sym typeface="Helios Bold"/>
                </a:rPr>
                <a:t>Dataset Matrix</a:t>
              </a:r>
            </a:p>
          </p:txBody>
        </p:sp>
      </p:grpSp>
      <p:sp>
        <p:nvSpPr>
          <p:cNvPr name="TextBox 14" id="14"/>
          <p:cNvSpPr txBox="true"/>
          <p:nvPr/>
        </p:nvSpPr>
        <p:spPr>
          <a:xfrm rot="0">
            <a:off x="11452303" y="7321361"/>
            <a:ext cx="3295436" cy="1243965"/>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Converting dataset into </a:t>
            </a:r>
            <a:r>
              <a:rPr lang="en-US" sz="2400">
                <a:solidFill>
                  <a:srgbClr val="2A2E3A"/>
                </a:solidFill>
                <a:latin typeface="Helios Bold"/>
                <a:ea typeface="Helios Bold"/>
                <a:cs typeface="Helios Bold"/>
                <a:sym typeface="Helios Bold"/>
              </a:rPr>
              <a:t>matrix</a:t>
            </a:r>
            <a:r>
              <a:rPr lang="en-US" sz="2400">
                <a:solidFill>
                  <a:srgbClr val="2A2E3A"/>
                </a:solidFill>
                <a:latin typeface="Helios"/>
                <a:ea typeface="Helios"/>
                <a:cs typeface="Helios"/>
                <a:sym typeface="Helios"/>
              </a:rPr>
              <a:t> for time series analysis</a:t>
            </a:r>
          </a:p>
        </p:txBody>
      </p:sp>
      <p:grpSp>
        <p:nvGrpSpPr>
          <p:cNvPr name="Group 15" id="15"/>
          <p:cNvGrpSpPr/>
          <p:nvPr/>
        </p:nvGrpSpPr>
        <p:grpSpPr>
          <a:xfrm rot="0">
            <a:off x="1737405" y="2450795"/>
            <a:ext cx="3295436" cy="1073376"/>
            <a:chOff x="0" y="0"/>
            <a:chExt cx="867934" cy="282700"/>
          </a:xfrm>
        </p:grpSpPr>
        <p:sp>
          <p:nvSpPr>
            <p:cNvPr name="Freeform 16" id="16"/>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17" id="17"/>
            <p:cNvSpPr txBox="true"/>
            <p:nvPr/>
          </p:nvSpPr>
          <p:spPr>
            <a:xfrm>
              <a:off x="0" y="-66675"/>
              <a:ext cx="867934" cy="349375"/>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ea typeface="Helios Bold"/>
                  <a:cs typeface="Helios Bold"/>
                  <a:sym typeface="Helios Bold"/>
                </a:rPr>
                <a:t>Stationary</a:t>
              </a:r>
            </a:p>
          </p:txBody>
        </p:sp>
      </p:grpSp>
      <p:sp>
        <p:nvSpPr>
          <p:cNvPr name="TextBox 18" id="18"/>
          <p:cNvSpPr txBox="true"/>
          <p:nvPr/>
        </p:nvSpPr>
        <p:spPr>
          <a:xfrm rot="0">
            <a:off x="128065" y="3869055"/>
            <a:ext cx="7334564" cy="1243965"/>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Checking the data stationary using  </a:t>
            </a:r>
            <a:r>
              <a:rPr lang="en-US" sz="2400">
                <a:solidFill>
                  <a:srgbClr val="2A2E3A"/>
                </a:solidFill>
                <a:latin typeface="Helios Bold"/>
                <a:ea typeface="Helios Bold"/>
                <a:cs typeface="Helios Bold"/>
                <a:sym typeface="Helios Bold"/>
              </a:rPr>
              <a:t> moving average and ADF test and </a:t>
            </a:r>
            <a:r>
              <a:rPr lang="en-US" sz="2400">
                <a:solidFill>
                  <a:srgbClr val="2A2E3A"/>
                </a:solidFill>
                <a:latin typeface="Helios"/>
                <a:ea typeface="Helios"/>
                <a:cs typeface="Helios"/>
                <a:sym typeface="Helios"/>
              </a:rPr>
              <a:t> making data statioanary using </a:t>
            </a:r>
            <a:r>
              <a:rPr lang="en-US" sz="2400">
                <a:solidFill>
                  <a:srgbClr val="2A2E3A"/>
                </a:solidFill>
                <a:latin typeface="Helios Bold"/>
                <a:ea typeface="Helios Bold"/>
                <a:cs typeface="Helios Bold"/>
                <a:sym typeface="Helios Bold"/>
              </a:rPr>
              <a:t>transformation (shift and differencing) method</a:t>
            </a:r>
          </a:p>
        </p:txBody>
      </p:sp>
      <p:grpSp>
        <p:nvGrpSpPr>
          <p:cNvPr name="Group 19" id="19"/>
          <p:cNvGrpSpPr/>
          <p:nvPr/>
        </p:nvGrpSpPr>
        <p:grpSpPr>
          <a:xfrm rot="0">
            <a:off x="13929188" y="2545257"/>
            <a:ext cx="3330112" cy="2742845"/>
            <a:chOff x="0" y="0"/>
            <a:chExt cx="4440149" cy="3657127"/>
          </a:xfrm>
        </p:grpSpPr>
        <p:grpSp>
          <p:nvGrpSpPr>
            <p:cNvPr name="Group 20" id="20"/>
            <p:cNvGrpSpPr/>
            <p:nvPr/>
          </p:nvGrpSpPr>
          <p:grpSpPr>
            <a:xfrm rot="0">
              <a:off x="0" y="0"/>
              <a:ext cx="4393915" cy="1431167"/>
              <a:chOff x="0" y="0"/>
              <a:chExt cx="867934" cy="282700"/>
            </a:xfrm>
          </p:grpSpPr>
          <p:sp>
            <p:nvSpPr>
              <p:cNvPr name="Freeform 21" id="21"/>
              <p:cNvSpPr/>
              <p:nvPr/>
            </p:nvSpPr>
            <p:spPr>
              <a:xfrm flipH="false" flipV="false" rot="0">
                <a:off x="0" y="0"/>
                <a:ext cx="867934" cy="282700"/>
              </a:xfrm>
              <a:custGeom>
                <a:avLst/>
                <a:gdLst/>
                <a:ahLst/>
                <a:cxnLst/>
                <a:rect r="r" b="b" t="t" l="l"/>
                <a:pathLst>
                  <a:path h="282700" w="867934">
                    <a:moveTo>
                      <a:pt x="0" y="0"/>
                    </a:moveTo>
                    <a:lnTo>
                      <a:pt x="867934" y="0"/>
                    </a:lnTo>
                    <a:lnTo>
                      <a:pt x="867934" y="282700"/>
                    </a:lnTo>
                    <a:lnTo>
                      <a:pt x="0" y="282700"/>
                    </a:lnTo>
                    <a:close/>
                  </a:path>
                </a:pathLst>
              </a:custGeom>
              <a:solidFill>
                <a:srgbClr val="E4E4E4"/>
              </a:solidFill>
              <a:ln w="9525" cap="sq">
                <a:solidFill>
                  <a:srgbClr val="2A2E3A"/>
                </a:solidFill>
                <a:prstDash val="solid"/>
                <a:miter/>
              </a:ln>
            </p:spPr>
          </p:sp>
          <p:sp>
            <p:nvSpPr>
              <p:cNvPr name="TextBox 22" id="22"/>
              <p:cNvSpPr txBox="true"/>
              <p:nvPr/>
            </p:nvSpPr>
            <p:spPr>
              <a:xfrm>
                <a:off x="0" y="-66675"/>
                <a:ext cx="867934" cy="349375"/>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ea typeface="Helios Bold"/>
                    <a:cs typeface="Helios Bold"/>
                    <a:sym typeface="Helios Bold"/>
                  </a:rPr>
                  <a:t>Feature Scaling</a:t>
                </a:r>
              </a:p>
            </p:txBody>
          </p:sp>
        </p:grpSp>
        <p:sp>
          <p:nvSpPr>
            <p:cNvPr name="TextBox 23" id="23"/>
            <p:cNvSpPr txBox="true"/>
            <p:nvPr/>
          </p:nvSpPr>
          <p:spPr>
            <a:xfrm rot="0">
              <a:off x="46234" y="2014382"/>
              <a:ext cx="4393915" cy="1642745"/>
            </a:xfrm>
            <a:prstGeom prst="rect">
              <a:avLst/>
            </a:prstGeom>
          </p:spPr>
          <p:txBody>
            <a:bodyPr anchor="t" rtlCol="false" tIns="0" lIns="0" bIns="0" rIns="0">
              <a:spAutoFit/>
            </a:bodyPr>
            <a:lstStyle/>
            <a:p>
              <a:pPr algn="l">
                <a:lnSpc>
                  <a:spcPts val="3359"/>
                </a:lnSpc>
              </a:pPr>
              <a:r>
                <a:rPr lang="en-US" sz="2400">
                  <a:solidFill>
                    <a:srgbClr val="2A2E3A"/>
                  </a:solidFill>
                  <a:latin typeface="Helios"/>
                  <a:ea typeface="Helios"/>
                  <a:cs typeface="Helios"/>
                  <a:sym typeface="Helios"/>
                </a:rPr>
                <a:t>Using </a:t>
              </a:r>
              <a:r>
                <a:rPr lang="en-US" sz="2400">
                  <a:solidFill>
                    <a:srgbClr val="2A2E3A"/>
                  </a:solidFill>
                  <a:latin typeface="Helios Bold"/>
                  <a:ea typeface="Helios Bold"/>
                  <a:cs typeface="Helios Bold"/>
                  <a:sym typeface="Helios Bold"/>
                </a:rPr>
                <a:t>MinMax</a:t>
              </a:r>
              <a:r>
                <a:rPr lang="en-US" sz="2400">
                  <a:solidFill>
                    <a:srgbClr val="2A2E3A"/>
                  </a:solidFill>
                  <a:latin typeface="Helios"/>
                  <a:ea typeface="Helios"/>
                  <a:cs typeface="Helios"/>
                  <a:sym typeface="Helios"/>
                </a:rPr>
                <a:t> scaler for  bringing all data into same scale.</a:t>
              </a:r>
            </a:p>
          </p:txBody>
        </p:sp>
      </p:grpSp>
      <p:sp>
        <p:nvSpPr>
          <p:cNvPr name="TextBox 24" id="24"/>
          <p:cNvSpPr txBox="true"/>
          <p:nvPr/>
        </p:nvSpPr>
        <p:spPr>
          <a:xfrm rot="0">
            <a:off x="15271392" y="9607868"/>
            <a:ext cx="2023714" cy="300990"/>
          </a:xfrm>
          <a:prstGeom prst="rect">
            <a:avLst/>
          </a:prstGeom>
        </p:spPr>
        <p:txBody>
          <a:bodyPr anchor="t" rtlCol="false" tIns="0" lIns="0" bIns="0" rIns="0">
            <a:spAutoFit/>
          </a:bodyPr>
          <a:lstStyle/>
          <a:p>
            <a:pPr algn="r"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grpSp>
        <p:nvGrpSpPr>
          <p:cNvPr name="Group 25" id="25"/>
          <p:cNvGrpSpPr/>
          <p:nvPr/>
        </p:nvGrpSpPr>
        <p:grpSpPr>
          <a:xfrm rot="0">
            <a:off x="759178" y="409146"/>
            <a:ext cx="12149643" cy="1285875"/>
            <a:chOff x="0" y="0"/>
            <a:chExt cx="16199524" cy="1714500"/>
          </a:xfrm>
        </p:grpSpPr>
        <p:sp>
          <p:nvSpPr>
            <p:cNvPr name="TextBox 26" id="26"/>
            <p:cNvSpPr txBox="true"/>
            <p:nvPr/>
          </p:nvSpPr>
          <p:spPr>
            <a:xfrm rot="0">
              <a:off x="0" y="0"/>
              <a:ext cx="15984307" cy="1714500"/>
            </a:xfrm>
            <a:prstGeom prst="rect">
              <a:avLst/>
            </a:prstGeom>
          </p:spPr>
          <p:txBody>
            <a:bodyPr anchor="t" rtlCol="false" tIns="0" lIns="0" bIns="0" rIns="0">
              <a:spAutoFit/>
            </a:bodyPr>
            <a:lstStyle/>
            <a:p>
              <a:pPr algn="l">
                <a:lnSpc>
                  <a:spcPts val="10199"/>
                </a:lnSpc>
              </a:pPr>
              <a:r>
                <a:rPr lang="en-US" sz="8499">
                  <a:solidFill>
                    <a:srgbClr val="FFFFFF"/>
                  </a:solidFill>
                  <a:latin typeface="TT Hoves Bold"/>
                  <a:ea typeface="TT Hoves Bold"/>
                  <a:cs typeface="TT Hoves Bold"/>
                  <a:sym typeface="TT Hoves Bold"/>
                </a:rPr>
                <a:t>Data Pre-processing</a:t>
              </a:r>
            </a:p>
          </p:txBody>
        </p:sp>
        <p:sp>
          <p:nvSpPr>
            <p:cNvPr name="Freeform 27" id="27"/>
            <p:cNvSpPr/>
            <p:nvPr/>
          </p:nvSpPr>
          <p:spPr>
            <a:xfrm flipH="false" flipV="false" rot="0">
              <a:off x="14634783" y="576292"/>
              <a:ext cx="1564741" cy="1138208"/>
            </a:xfrm>
            <a:custGeom>
              <a:avLst/>
              <a:gdLst/>
              <a:ahLst/>
              <a:cxnLst/>
              <a:rect r="r" b="b" t="t" l="l"/>
              <a:pathLst>
                <a:path h="1138208" w="1564741">
                  <a:moveTo>
                    <a:pt x="0" y="0"/>
                  </a:moveTo>
                  <a:lnTo>
                    <a:pt x="1564741" y="0"/>
                  </a:lnTo>
                  <a:lnTo>
                    <a:pt x="1564741" y="1138208"/>
                  </a:lnTo>
                  <a:lnTo>
                    <a:pt x="0" y="113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28" id="28"/>
          <p:cNvSpPr/>
          <p:nvPr/>
        </p:nvSpPr>
        <p:spPr>
          <a:xfrm flipH="false" flipV="false" rot="0">
            <a:off x="128065" y="5643026"/>
            <a:ext cx="6082030" cy="4643974"/>
          </a:xfrm>
          <a:custGeom>
            <a:avLst/>
            <a:gdLst/>
            <a:ahLst/>
            <a:cxnLst/>
            <a:rect r="r" b="b" t="t" l="l"/>
            <a:pathLst>
              <a:path h="4643974" w="6082030">
                <a:moveTo>
                  <a:pt x="0" y="0"/>
                </a:moveTo>
                <a:lnTo>
                  <a:pt x="6082029" y="0"/>
                </a:lnTo>
                <a:lnTo>
                  <a:pt x="6082029" y="4643974"/>
                </a:lnTo>
                <a:lnTo>
                  <a:pt x="0" y="4643974"/>
                </a:lnTo>
                <a:lnTo>
                  <a:pt x="0" y="0"/>
                </a:lnTo>
                <a:close/>
              </a:path>
            </a:pathLst>
          </a:custGeom>
          <a:blipFill>
            <a:blip r:embed="rId5"/>
            <a:stretch>
              <a:fillRect l="-2465" t="0" r="-579"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7253" y="561975"/>
            <a:ext cx="17048225" cy="923925"/>
          </a:xfrm>
          <a:prstGeom prst="rect">
            <a:avLst/>
          </a:prstGeom>
        </p:spPr>
        <p:txBody>
          <a:bodyPr anchor="t" rtlCol="false" tIns="0" lIns="0" bIns="0" rIns="0">
            <a:spAutoFit/>
          </a:bodyPr>
          <a:lstStyle/>
          <a:p>
            <a:pPr algn="l">
              <a:lnSpc>
                <a:spcPts val="7200"/>
              </a:lnSpc>
            </a:pPr>
            <a:r>
              <a:rPr lang="en-US" sz="6000">
                <a:solidFill>
                  <a:srgbClr val="A20E20"/>
                </a:solidFill>
                <a:latin typeface="TT Hoves Bold"/>
                <a:ea typeface="TT Hoves Bold"/>
                <a:cs typeface="TT Hoves Bold"/>
                <a:sym typeface="TT Hoves Bold"/>
              </a:rPr>
              <a:t>Considered period of data for prediction</a:t>
            </a:r>
          </a:p>
        </p:txBody>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211075" y="1680851"/>
            <a:ext cx="9751694" cy="5206298"/>
          </a:xfrm>
          <a:custGeom>
            <a:avLst/>
            <a:gdLst/>
            <a:ahLst/>
            <a:cxnLst/>
            <a:rect r="r" b="b" t="t" l="l"/>
            <a:pathLst>
              <a:path h="5206298" w="9751694">
                <a:moveTo>
                  <a:pt x="0" y="0"/>
                </a:moveTo>
                <a:lnTo>
                  <a:pt x="9751695" y="0"/>
                </a:lnTo>
                <a:lnTo>
                  <a:pt x="9751695" y="5206298"/>
                </a:lnTo>
                <a:lnTo>
                  <a:pt x="0" y="5206298"/>
                </a:lnTo>
                <a:lnTo>
                  <a:pt x="0" y="0"/>
                </a:lnTo>
                <a:close/>
              </a:path>
            </a:pathLst>
          </a:custGeom>
          <a:blipFill>
            <a:blip r:embed="rId2"/>
            <a:stretch>
              <a:fillRect l="0" t="-636" r="0" b="-636"/>
            </a:stretch>
          </a:blipFill>
        </p:spPr>
      </p:sp>
      <p:sp>
        <p:nvSpPr>
          <p:cNvPr name="TextBox 7" id="7"/>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name="Freeform 8" id="8"/>
          <p:cNvSpPr/>
          <p:nvPr/>
        </p:nvSpPr>
        <p:spPr>
          <a:xfrm flipH="false" flipV="false" rot="0">
            <a:off x="7999131" y="4583866"/>
            <a:ext cx="10937168" cy="5913505"/>
          </a:xfrm>
          <a:custGeom>
            <a:avLst/>
            <a:gdLst/>
            <a:ahLst/>
            <a:cxnLst/>
            <a:rect r="r" b="b" t="t" l="l"/>
            <a:pathLst>
              <a:path h="5913505" w="10937168">
                <a:moveTo>
                  <a:pt x="0" y="0"/>
                </a:moveTo>
                <a:lnTo>
                  <a:pt x="10937168" y="0"/>
                </a:lnTo>
                <a:lnTo>
                  <a:pt x="10937168" y="5913505"/>
                </a:lnTo>
                <a:lnTo>
                  <a:pt x="0" y="5913505"/>
                </a:lnTo>
                <a:lnTo>
                  <a:pt x="0" y="0"/>
                </a:lnTo>
                <a:close/>
              </a:path>
            </a:pathLst>
          </a:custGeom>
          <a:blipFill>
            <a:blip r:embed="rId3"/>
            <a:stretch>
              <a:fillRect l="0" t="0" r="0" b="0"/>
            </a:stretch>
          </a:blipFill>
        </p:spPr>
      </p:sp>
      <p:sp>
        <p:nvSpPr>
          <p:cNvPr name="TextBox 9" id="9"/>
          <p:cNvSpPr txBox="true"/>
          <p:nvPr/>
        </p:nvSpPr>
        <p:spPr>
          <a:xfrm rot="0">
            <a:off x="10094920" y="2496729"/>
            <a:ext cx="7344183" cy="1389284"/>
          </a:xfrm>
          <a:prstGeom prst="rect">
            <a:avLst/>
          </a:prstGeom>
        </p:spPr>
        <p:txBody>
          <a:bodyPr anchor="t" rtlCol="false" tIns="0" lIns="0" bIns="0" rIns="0">
            <a:spAutoFit/>
          </a:bodyPr>
          <a:lstStyle/>
          <a:p>
            <a:pPr algn="l" marL="399584" indent="-199792" lvl="1">
              <a:lnSpc>
                <a:spcPts val="2831"/>
              </a:lnSpc>
              <a:buFont typeface="Arial"/>
              <a:buChar char="•"/>
            </a:pPr>
            <a:r>
              <a:rPr lang="en-US" sz="1850">
                <a:solidFill>
                  <a:srgbClr val="000000"/>
                </a:solidFill>
                <a:latin typeface="Helios"/>
                <a:ea typeface="Helios"/>
                <a:cs typeface="Helios"/>
                <a:sym typeface="Helios"/>
              </a:rPr>
              <a:t>We observed distinct variations in the stock's open, close, high, and low prices due to the limited dataset (1 year). </a:t>
            </a:r>
          </a:p>
          <a:p>
            <a:pPr algn="l" marL="399584" indent="-199792" lvl="1">
              <a:lnSpc>
                <a:spcPts val="2831"/>
              </a:lnSpc>
              <a:buFont typeface="Arial"/>
              <a:buChar char="•"/>
            </a:pPr>
            <a:r>
              <a:rPr lang="en-US" sz="1850">
                <a:solidFill>
                  <a:srgbClr val="000000"/>
                </a:solidFill>
                <a:latin typeface="Helios"/>
                <a:ea typeface="Helios"/>
                <a:cs typeface="Helios"/>
                <a:sym typeface="Helios"/>
              </a:rPr>
              <a:t>To enhance prediction accuracy, we utilized data from August 2023 to August 2024, comprising 244 records. </a:t>
            </a:r>
          </a:p>
        </p:txBody>
      </p:sp>
      <p:sp>
        <p:nvSpPr>
          <p:cNvPr name="TextBox 10" id="10"/>
          <p:cNvSpPr txBox="true"/>
          <p:nvPr/>
        </p:nvSpPr>
        <p:spPr>
          <a:xfrm rot="0">
            <a:off x="799112" y="7473944"/>
            <a:ext cx="6372795" cy="2158746"/>
          </a:xfrm>
          <a:prstGeom prst="rect">
            <a:avLst/>
          </a:prstGeom>
        </p:spPr>
        <p:txBody>
          <a:bodyPr anchor="t" rtlCol="false" tIns="0" lIns="0" bIns="0" rIns="0">
            <a:spAutoFit/>
          </a:bodyPr>
          <a:lstStyle/>
          <a:p>
            <a:pPr algn="l" marL="410208" indent="-205104" lvl="1">
              <a:lnSpc>
                <a:spcPts val="2906"/>
              </a:lnSpc>
              <a:buFont typeface="Arial"/>
              <a:buChar char="•"/>
            </a:pPr>
            <a:r>
              <a:rPr lang="en-US" sz="1899">
                <a:solidFill>
                  <a:srgbClr val="000000"/>
                </a:solidFill>
                <a:latin typeface="Helios"/>
                <a:ea typeface="Helios"/>
                <a:cs typeface="Helios"/>
                <a:sym typeface="Helios"/>
              </a:rPr>
              <a:t>This dataset was split into training and test subsets for model fitting and prediction.</a:t>
            </a:r>
          </a:p>
          <a:p>
            <a:pPr algn="l" marL="410208" indent="-205104" lvl="1">
              <a:lnSpc>
                <a:spcPts val="2906"/>
              </a:lnSpc>
              <a:buFont typeface="Arial"/>
              <a:buChar char="•"/>
            </a:pPr>
            <a:r>
              <a:rPr lang="en-US" sz="1899" strike="noStrike" u="none">
                <a:solidFill>
                  <a:srgbClr val="000000"/>
                </a:solidFill>
                <a:latin typeface="Helios"/>
                <a:ea typeface="Helios"/>
                <a:cs typeface="Helios"/>
                <a:sym typeface="Helios"/>
              </a:rPr>
              <a:t>Using a focused one-year dataset allows for capturing recent market trends and improving prediction accuracy, despite the observed variations due to the shorter data period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97971" y="709613"/>
            <a:ext cx="15457661" cy="628650"/>
          </a:xfrm>
          <a:prstGeom prst="rect">
            <a:avLst/>
          </a:prstGeom>
        </p:spPr>
        <p:txBody>
          <a:bodyPr anchor="t" rtlCol="false" tIns="0" lIns="0" bIns="0" rIns="0">
            <a:spAutoFit/>
          </a:bodyPr>
          <a:lstStyle/>
          <a:p>
            <a:pPr algn="l">
              <a:lnSpc>
                <a:spcPts val="4920"/>
              </a:lnSpc>
            </a:pPr>
            <a:r>
              <a:rPr lang="en-US" sz="4100">
                <a:solidFill>
                  <a:srgbClr val="A20E20"/>
                </a:solidFill>
                <a:latin typeface="TT Hoves Bold"/>
                <a:ea typeface="TT Hoves Bold"/>
                <a:cs typeface="TT Hoves Bold"/>
                <a:sym typeface="TT Hoves Bold"/>
              </a:rPr>
              <a:t>Comparision of Closing Price and Prediction of each model</a:t>
            </a:r>
          </a:p>
        </p:txBody>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55990" y="6680254"/>
            <a:ext cx="18132010" cy="3473651"/>
            <a:chOff x="0" y="0"/>
            <a:chExt cx="24176013" cy="4631535"/>
          </a:xfrm>
        </p:grpSpPr>
        <p:sp>
          <p:nvSpPr>
            <p:cNvPr name="Freeform 7" id="7"/>
            <p:cNvSpPr/>
            <p:nvPr/>
          </p:nvSpPr>
          <p:spPr>
            <a:xfrm flipH="false" flipV="false" rot="0">
              <a:off x="15932949" y="0"/>
              <a:ext cx="8243064" cy="4456858"/>
            </a:xfrm>
            <a:custGeom>
              <a:avLst/>
              <a:gdLst/>
              <a:ahLst/>
              <a:cxnLst/>
              <a:rect r="r" b="b" t="t" l="l"/>
              <a:pathLst>
                <a:path h="4456858" w="8243064">
                  <a:moveTo>
                    <a:pt x="0" y="0"/>
                  </a:moveTo>
                  <a:lnTo>
                    <a:pt x="8243064" y="0"/>
                  </a:lnTo>
                  <a:lnTo>
                    <a:pt x="8243064" y="4456858"/>
                  </a:lnTo>
                  <a:lnTo>
                    <a:pt x="0" y="4456858"/>
                  </a:lnTo>
                  <a:lnTo>
                    <a:pt x="0" y="0"/>
                  </a:lnTo>
                  <a:close/>
                </a:path>
              </a:pathLst>
            </a:custGeom>
            <a:blipFill>
              <a:blip r:embed="rId2"/>
              <a:stretch>
                <a:fillRect l="0" t="0" r="0" b="0"/>
              </a:stretch>
            </a:blipFill>
          </p:spPr>
        </p:sp>
        <p:sp>
          <p:nvSpPr>
            <p:cNvPr name="Freeform 8" id="8"/>
            <p:cNvSpPr/>
            <p:nvPr/>
          </p:nvSpPr>
          <p:spPr>
            <a:xfrm flipH="false" flipV="false" rot="0">
              <a:off x="7897293" y="0"/>
              <a:ext cx="8566134" cy="4631535"/>
            </a:xfrm>
            <a:custGeom>
              <a:avLst/>
              <a:gdLst/>
              <a:ahLst/>
              <a:cxnLst/>
              <a:rect r="r" b="b" t="t" l="l"/>
              <a:pathLst>
                <a:path h="4631535" w="8566134">
                  <a:moveTo>
                    <a:pt x="0" y="0"/>
                  </a:moveTo>
                  <a:lnTo>
                    <a:pt x="8566133" y="0"/>
                  </a:lnTo>
                  <a:lnTo>
                    <a:pt x="8566133" y="4631535"/>
                  </a:lnTo>
                  <a:lnTo>
                    <a:pt x="0" y="4631535"/>
                  </a:lnTo>
                  <a:lnTo>
                    <a:pt x="0" y="0"/>
                  </a:lnTo>
                  <a:close/>
                </a:path>
              </a:pathLst>
            </a:custGeom>
            <a:blipFill>
              <a:blip r:embed="rId3"/>
              <a:stretch>
                <a:fillRect l="0" t="0" r="0" b="0"/>
              </a:stretch>
            </a:blipFill>
          </p:spPr>
        </p:sp>
        <p:sp>
          <p:nvSpPr>
            <p:cNvPr name="Freeform 9" id="9"/>
            <p:cNvSpPr/>
            <p:nvPr/>
          </p:nvSpPr>
          <p:spPr>
            <a:xfrm flipH="false" flipV="false" rot="0">
              <a:off x="0" y="0"/>
              <a:ext cx="8447898" cy="4567607"/>
            </a:xfrm>
            <a:custGeom>
              <a:avLst/>
              <a:gdLst/>
              <a:ahLst/>
              <a:cxnLst/>
              <a:rect r="r" b="b" t="t" l="l"/>
              <a:pathLst>
                <a:path h="4567607" w="8447898">
                  <a:moveTo>
                    <a:pt x="0" y="0"/>
                  </a:moveTo>
                  <a:lnTo>
                    <a:pt x="8447898" y="0"/>
                  </a:lnTo>
                  <a:lnTo>
                    <a:pt x="8447898" y="4567607"/>
                  </a:lnTo>
                  <a:lnTo>
                    <a:pt x="0" y="4567607"/>
                  </a:lnTo>
                  <a:lnTo>
                    <a:pt x="0" y="0"/>
                  </a:lnTo>
                  <a:close/>
                </a:path>
              </a:pathLst>
            </a:custGeom>
            <a:blipFill>
              <a:blip r:embed="rId4"/>
              <a:stretch>
                <a:fillRect l="0" t="0" r="0" b="0"/>
              </a:stretch>
            </a:blipFill>
          </p:spPr>
        </p:sp>
      </p:grpSp>
      <p:grpSp>
        <p:nvGrpSpPr>
          <p:cNvPr name="Group 10" id="10"/>
          <p:cNvGrpSpPr/>
          <p:nvPr/>
        </p:nvGrpSpPr>
        <p:grpSpPr>
          <a:xfrm rot="0">
            <a:off x="0" y="1980100"/>
            <a:ext cx="18034636" cy="3744358"/>
            <a:chOff x="0" y="0"/>
            <a:chExt cx="24046182" cy="4992477"/>
          </a:xfrm>
        </p:grpSpPr>
        <p:sp>
          <p:nvSpPr>
            <p:cNvPr name="Freeform 11" id="11"/>
            <p:cNvSpPr/>
            <p:nvPr/>
          </p:nvSpPr>
          <p:spPr>
            <a:xfrm flipH="false" flipV="false" rot="0">
              <a:off x="5608288" y="0"/>
              <a:ext cx="9109836" cy="4992477"/>
            </a:xfrm>
            <a:custGeom>
              <a:avLst/>
              <a:gdLst/>
              <a:ahLst/>
              <a:cxnLst/>
              <a:rect r="r" b="b" t="t" l="l"/>
              <a:pathLst>
                <a:path h="4992477" w="9109836">
                  <a:moveTo>
                    <a:pt x="0" y="0"/>
                  </a:moveTo>
                  <a:lnTo>
                    <a:pt x="9109837" y="0"/>
                  </a:lnTo>
                  <a:lnTo>
                    <a:pt x="9109837" y="4992477"/>
                  </a:lnTo>
                  <a:lnTo>
                    <a:pt x="0" y="4992477"/>
                  </a:lnTo>
                  <a:lnTo>
                    <a:pt x="0" y="0"/>
                  </a:lnTo>
                  <a:close/>
                </a:path>
              </a:pathLst>
            </a:custGeom>
            <a:blipFill>
              <a:blip r:embed="rId5"/>
              <a:stretch>
                <a:fillRect l="-4803" t="0" r="-4803" b="0"/>
              </a:stretch>
            </a:blipFill>
          </p:spPr>
        </p:sp>
        <p:sp>
          <p:nvSpPr>
            <p:cNvPr name="Freeform 12" id="12"/>
            <p:cNvSpPr/>
            <p:nvPr/>
          </p:nvSpPr>
          <p:spPr>
            <a:xfrm flipH="false" flipV="false" rot="0">
              <a:off x="0" y="461384"/>
              <a:ext cx="5850988" cy="4357977"/>
            </a:xfrm>
            <a:custGeom>
              <a:avLst/>
              <a:gdLst/>
              <a:ahLst/>
              <a:cxnLst/>
              <a:rect r="r" b="b" t="t" l="l"/>
              <a:pathLst>
                <a:path h="4357977" w="5850988">
                  <a:moveTo>
                    <a:pt x="0" y="0"/>
                  </a:moveTo>
                  <a:lnTo>
                    <a:pt x="5850988" y="0"/>
                  </a:lnTo>
                  <a:lnTo>
                    <a:pt x="5850988" y="4357977"/>
                  </a:lnTo>
                  <a:lnTo>
                    <a:pt x="0" y="4357977"/>
                  </a:lnTo>
                  <a:lnTo>
                    <a:pt x="0" y="0"/>
                  </a:lnTo>
                  <a:close/>
                </a:path>
              </a:pathLst>
            </a:custGeom>
            <a:blipFill>
              <a:blip r:embed="rId6"/>
              <a:stretch>
                <a:fillRect l="0" t="0" r="0" b="0"/>
              </a:stretch>
            </a:blipFill>
          </p:spPr>
        </p:sp>
        <p:sp>
          <p:nvSpPr>
            <p:cNvPr name="Freeform 13" id="13"/>
            <p:cNvSpPr/>
            <p:nvPr/>
          </p:nvSpPr>
          <p:spPr>
            <a:xfrm flipH="false" flipV="false" rot="0">
              <a:off x="14255467" y="325235"/>
              <a:ext cx="9790715" cy="4578844"/>
            </a:xfrm>
            <a:custGeom>
              <a:avLst/>
              <a:gdLst/>
              <a:ahLst/>
              <a:cxnLst/>
              <a:rect r="r" b="b" t="t" l="l"/>
              <a:pathLst>
                <a:path h="4578844" w="9790715">
                  <a:moveTo>
                    <a:pt x="0" y="0"/>
                  </a:moveTo>
                  <a:lnTo>
                    <a:pt x="9790715" y="0"/>
                  </a:lnTo>
                  <a:lnTo>
                    <a:pt x="9790715" y="4578844"/>
                  </a:lnTo>
                  <a:lnTo>
                    <a:pt x="0" y="4578844"/>
                  </a:lnTo>
                  <a:lnTo>
                    <a:pt x="0" y="0"/>
                  </a:lnTo>
                  <a:close/>
                </a:path>
              </a:pathLst>
            </a:custGeom>
            <a:blipFill>
              <a:blip r:embed="rId7"/>
              <a:stretch>
                <a:fillRect l="-915" t="0" r="-915" b="0"/>
              </a:stretch>
            </a:blipFill>
          </p:spPr>
        </p:sp>
      </p:grpSp>
      <p:sp>
        <p:nvSpPr>
          <p:cNvPr name="TextBox 14" id="14"/>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graphicFrame>
        <p:nvGraphicFramePr>
          <p:cNvPr name="Table 15" id="15"/>
          <p:cNvGraphicFramePr>
            <a:graphicFrameLocks noGrp="true"/>
          </p:cNvGraphicFramePr>
          <p:nvPr/>
        </p:nvGraphicFramePr>
        <p:xfrm>
          <a:off x="751654" y="5976903"/>
          <a:ext cx="3052936" cy="933450"/>
        </p:xfrm>
        <a:graphic>
          <a:graphicData uri="http://schemas.openxmlformats.org/drawingml/2006/table">
            <a:tbl>
              <a:tblPr/>
              <a:tblGrid>
                <a:gridCol w="2763531"/>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XG - Boost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graphicFrame>
        <p:nvGraphicFramePr>
          <p:cNvPr name="Table 16" id="16"/>
          <p:cNvGraphicFramePr>
            <a:graphicFrameLocks noGrp="true"/>
          </p:cNvGraphicFramePr>
          <p:nvPr/>
        </p:nvGraphicFramePr>
        <p:xfrm>
          <a:off x="7617532" y="5976903"/>
          <a:ext cx="3052936" cy="933450"/>
        </p:xfrm>
        <a:graphic>
          <a:graphicData uri="http://schemas.openxmlformats.org/drawingml/2006/table">
            <a:tbl>
              <a:tblPr/>
              <a:tblGrid>
                <a:gridCol w="2763531"/>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GRU</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graphicFrame>
        <p:nvGraphicFramePr>
          <p:cNvPr name="Table 17" id="17"/>
          <p:cNvGraphicFramePr>
            <a:graphicFrameLocks noGrp="true"/>
          </p:cNvGraphicFramePr>
          <p:nvPr/>
        </p:nvGraphicFramePr>
        <p:xfrm>
          <a:off x="13302696" y="5976903"/>
          <a:ext cx="3052936" cy="933450"/>
        </p:xfrm>
        <a:graphic>
          <a:graphicData uri="http://schemas.openxmlformats.org/drawingml/2006/table">
            <a:tbl>
              <a:tblPr/>
              <a:tblGrid>
                <a:gridCol w="2763531"/>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LSTM</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graphicFrame>
        <p:nvGraphicFramePr>
          <p:cNvPr name="Table 18" id="18"/>
          <p:cNvGraphicFramePr>
            <a:graphicFrameLocks noGrp="true"/>
          </p:cNvGraphicFramePr>
          <p:nvPr/>
        </p:nvGraphicFramePr>
        <p:xfrm>
          <a:off x="12920649" y="1513375"/>
          <a:ext cx="3052936" cy="933450"/>
        </p:xfrm>
        <a:graphic>
          <a:graphicData uri="http://schemas.openxmlformats.org/drawingml/2006/table">
            <a:tbl>
              <a:tblPr/>
              <a:tblGrid>
                <a:gridCol w="2763531"/>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Prophet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graphicFrame>
        <p:nvGraphicFramePr>
          <p:cNvPr name="Table 19" id="19"/>
          <p:cNvGraphicFramePr>
            <a:graphicFrameLocks noGrp="true"/>
          </p:cNvGraphicFramePr>
          <p:nvPr/>
        </p:nvGraphicFramePr>
        <p:xfrm>
          <a:off x="5701877" y="1513375"/>
          <a:ext cx="3831310" cy="933450"/>
        </p:xfrm>
        <a:graphic>
          <a:graphicData uri="http://schemas.openxmlformats.org/drawingml/2006/table">
            <a:tbl>
              <a:tblPr/>
              <a:tblGrid>
                <a:gridCol w="3831310"/>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Linear Regression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graphicFrame>
        <p:nvGraphicFramePr>
          <p:cNvPr name="Table 20" id="20"/>
          <p:cNvGraphicFramePr>
            <a:graphicFrameLocks noGrp="true"/>
          </p:cNvGraphicFramePr>
          <p:nvPr/>
        </p:nvGraphicFramePr>
        <p:xfrm>
          <a:off x="398213" y="1513375"/>
          <a:ext cx="4041681" cy="933450"/>
        </p:xfrm>
        <a:graphic>
          <a:graphicData uri="http://schemas.openxmlformats.org/drawingml/2006/table">
            <a:tbl>
              <a:tblPr/>
              <a:tblGrid>
                <a:gridCol w="4041681"/>
              </a:tblGrid>
              <a:tr h="933450">
                <a:tc>
                  <a:txBody>
                    <a:bodyPr anchor="t" rtlCol="false"/>
                    <a:lstStyle/>
                    <a:p>
                      <a:pPr algn="ctr">
                        <a:lnSpc>
                          <a:spcPts val="3779"/>
                        </a:lnSpc>
                        <a:defRPr/>
                      </a:pPr>
                      <a:r>
                        <a:rPr lang="en-US" sz="2699">
                          <a:solidFill>
                            <a:srgbClr val="031534"/>
                          </a:solidFill>
                          <a:latin typeface="Helios Bold"/>
                          <a:ea typeface="Helios Bold"/>
                          <a:cs typeface="Helios Bold"/>
                          <a:sym typeface="Helios Bold"/>
                        </a:rPr>
                        <a:t>ARIMA &amp; Auto ARIMA</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1197" y="-2305387"/>
            <a:ext cx="23860129" cy="13333497"/>
            <a:chOff x="0" y="0"/>
            <a:chExt cx="452149" cy="252670"/>
          </a:xfrm>
        </p:grpSpPr>
        <p:sp>
          <p:nvSpPr>
            <p:cNvPr name="Freeform 3" id="3"/>
            <p:cNvSpPr/>
            <p:nvPr/>
          </p:nvSpPr>
          <p:spPr>
            <a:xfrm flipH="false" flipV="false" rot="0">
              <a:off x="0" y="0"/>
              <a:ext cx="452149" cy="252670"/>
            </a:xfrm>
            <a:custGeom>
              <a:avLst/>
              <a:gdLst/>
              <a:ahLst/>
              <a:cxnLst/>
              <a:rect r="r" b="b" t="t" l="l"/>
              <a:pathLst>
                <a:path h="252670" w="452149">
                  <a:moveTo>
                    <a:pt x="203200" y="0"/>
                  </a:moveTo>
                  <a:lnTo>
                    <a:pt x="248949" y="0"/>
                  </a:lnTo>
                  <a:lnTo>
                    <a:pt x="452149" y="252670"/>
                  </a:lnTo>
                  <a:lnTo>
                    <a:pt x="0" y="252670"/>
                  </a:lnTo>
                  <a:lnTo>
                    <a:pt x="203200" y="0"/>
                  </a:lnTo>
                  <a:close/>
                </a:path>
              </a:pathLst>
            </a:custGeom>
            <a:solidFill>
              <a:srgbClr val="E4E4E4"/>
            </a:solidFill>
          </p:spPr>
        </p:sp>
        <p:sp>
          <p:nvSpPr>
            <p:cNvPr name="TextBox 4" id="4"/>
            <p:cNvSpPr txBox="true"/>
            <p:nvPr/>
          </p:nvSpPr>
          <p:spPr>
            <a:xfrm>
              <a:off x="127000" y="-38100"/>
              <a:ext cx="198149"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4157561" y="0"/>
            <a:ext cx="20264765" cy="1961206"/>
            <a:chOff x="0" y="0"/>
            <a:chExt cx="1126089" cy="108982"/>
          </a:xfrm>
        </p:grpSpPr>
        <p:sp>
          <p:nvSpPr>
            <p:cNvPr name="Freeform 6" id="6"/>
            <p:cNvSpPr/>
            <p:nvPr/>
          </p:nvSpPr>
          <p:spPr>
            <a:xfrm flipH="false" flipV="false" rot="0">
              <a:off x="0" y="0"/>
              <a:ext cx="1126089" cy="108982"/>
            </a:xfrm>
            <a:custGeom>
              <a:avLst/>
              <a:gdLst/>
              <a:ahLst/>
              <a:cxnLst/>
              <a:rect r="r" b="b" t="t" l="l"/>
              <a:pathLst>
                <a:path h="108982" w="1126089">
                  <a:moveTo>
                    <a:pt x="203200" y="0"/>
                  </a:moveTo>
                  <a:lnTo>
                    <a:pt x="922889" y="0"/>
                  </a:lnTo>
                  <a:lnTo>
                    <a:pt x="1126089" y="108982"/>
                  </a:lnTo>
                  <a:lnTo>
                    <a:pt x="0" y="108982"/>
                  </a:lnTo>
                  <a:lnTo>
                    <a:pt x="203200" y="0"/>
                  </a:lnTo>
                  <a:close/>
                </a:path>
              </a:pathLst>
            </a:custGeom>
            <a:solidFill>
              <a:srgbClr val="E8223B"/>
            </a:solidFill>
          </p:spPr>
        </p:sp>
        <p:sp>
          <p:nvSpPr>
            <p:cNvPr name="TextBox 7" id="7"/>
            <p:cNvSpPr txBox="true"/>
            <p:nvPr/>
          </p:nvSpPr>
          <p:spPr>
            <a:xfrm>
              <a:off x="127000" y="-38100"/>
              <a:ext cx="872089" cy="147082"/>
            </a:xfrm>
            <a:prstGeom prst="rect">
              <a:avLst/>
            </a:prstGeom>
          </p:spPr>
          <p:txBody>
            <a:bodyPr anchor="ctr" rtlCol="false" tIns="50800" lIns="50800" bIns="50800" rIns="50800"/>
            <a:lstStyle/>
            <a:p>
              <a:pPr algn="ctr">
                <a:lnSpc>
                  <a:spcPts val="2100"/>
                </a:lnSpc>
              </a:pPr>
            </a:p>
          </p:txBody>
        </p:sp>
      </p:grpSp>
      <p:pic>
        <p:nvPicPr>
          <p:cNvPr name="Picture 8" id="8"/>
          <p:cNvPicPr>
            <a:picLocks noChangeAspect="true"/>
          </p:cNvPicPr>
          <p:nvPr/>
        </p:nvPicPr>
        <p:blipFill>
          <a:blip r:embed="rId2"/>
          <a:stretch>
            <a:fillRect/>
          </a:stretch>
        </p:blipFill>
        <p:spPr>
          <a:xfrm rot="0">
            <a:off x="-720306" y="1259900"/>
            <a:ext cx="12205099" cy="10044191"/>
          </a:xfrm>
          <a:prstGeom prst="rect">
            <a:avLst/>
          </a:prstGeom>
        </p:spPr>
      </p:pic>
      <p:sp>
        <p:nvSpPr>
          <p:cNvPr name="Freeform 9" id="9"/>
          <p:cNvSpPr/>
          <p:nvPr/>
        </p:nvSpPr>
        <p:spPr>
          <a:xfrm flipH="false" flipV="false" rot="0">
            <a:off x="13831492" y="6575319"/>
            <a:ext cx="4254076" cy="3711681"/>
          </a:xfrm>
          <a:custGeom>
            <a:avLst/>
            <a:gdLst/>
            <a:ahLst/>
            <a:cxnLst/>
            <a:rect r="r" b="b" t="t" l="l"/>
            <a:pathLst>
              <a:path h="3711681" w="4254076">
                <a:moveTo>
                  <a:pt x="0" y="0"/>
                </a:moveTo>
                <a:lnTo>
                  <a:pt x="4254076" y="0"/>
                </a:lnTo>
                <a:lnTo>
                  <a:pt x="4254076" y="3711681"/>
                </a:lnTo>
                <a:lnTo>
                  <a:pt x="0" y="3711681"/>
                </a:lnTo>
                <a:lnTo>
                  <a:pt x="0" y="0"/>
                </a:lnTo>
                <a:close/>
              </a:path>
            </a:pathLst>
          </a:custGeom>
          <a:blipFill>
            <a:blip r:embed="rId3"/>
            <a:stretch>
              <a:fillRect l="0" t="0" r="0" b="0"/>
            </a:stretch>
          </a:blipFill>
        </p:spPr>
      </p:sp>
      <p:sp>
        <p:nvSpPr>
          <p:cNvPr name="TextBox 10" id="10"/>
          <p:cNvSpPr txBox="true"/>
          <p:nvPr/>
        </p:nvSpPr>
        <p:spPr>
          <a:xfrm rot="0">
            <a:off x="460698" y="337665"/>
            <a:ext cx="12974876" cy="1285875"/>
          </a:xfrm>
          <a:prstGeom prst="rect">
            <a:avLst/>
          </a:prstGeom>
        </p:spPr>
        <p:txBody>
          <a:bodyPr anchor="t" rtlCol="false" tIns="0" lIns="0" bIns="0" rIns="0">
            <a:spAutoFit/>
          </a:bodyPr>
          <a:lstStyle/>
          <a:p>
            <a:pPr algn="l">
              <a:lnSpc>
                <a:spcPts val="10199"/>
              </a:lnSpc>
            </a:pPr>
            <a:r>
              <a:rPr lang="en-US" sz="8499">
                <a:solidFill>
                  <a:srgbClr val="FFFFFF"/>
                </a:solidFill>
                <a:latin typeface="TT Hoves Bold"/>
                <a:ea typeface="TT Hoves Bold"/>
                <a:cs typeface="TT Hoves Bold"/>
                <a:sym typeface="TT Hoves Bold"/>
              </a:rPr>
              <a:t>Model Comparision</a:t>
            </a:r>
          </a:p>
        </p:txBody>
      </p:sp>
      <p:sp>
        <p:nvSpPr>
          <p:cNvPr name="TextBox 11" id="11"/>
          <p:cNvSpPr txBox="true"/>
          <p:nvPr/>
        </p:nvSpPr>
        <p:spPr>
          <a:xfrm rot="0">
            <a:off x="10663076" y="4756992"/>
            <a:ext cx="6596224" cy="1525004"/>
          </a:xfrm>
          <a:prstGeom prst="rect">
            <a:avLst/>
          </a:prstGeom>
        </p:spPr>
        <p:txBody>
          <a:bodyPr anchor="t" rtlCol="false" tIns="0" lIns="0" bIns="0" rIns="0">
            <a:spAutoFit/>
          </a:bodyPr>
          <a:lstStyle/>
          <a:p>
            <a:pPr algn="l">
              <a:lnSpc>
                <a:spcPts val="4095"/>
              </a:lnSpc>
            </a:pPr>
            <a:r>
              <a:rPr lang="en-US" sz="2925">
                <a:solidFill>
                  <a:srgbClr val="2A2E3A"/>
                </a:solidFill>
                <a:latin typeface="Helios Bold"/>
                <a:ea typeface="Helios Bold"/>
                <a:cs typeface="Helios Bold"/>
                <a:sym typeface="Helios Bold"/>
              </a:rPr>
              <a:t>By comparing with all the Algorithms GRU (Gated Recurrent Unit) is giving the highest accuracy</a:t>
            </a:r>
            <a:r>
              <a:rPr lang="en-US" sz="2925">
                <a:solidFill>
                  <a:srgbClr val="2A2E3A"/>
                </a:solidFill>
                <a:latin typeface="Helios Bold"/>
                <a:ea typeface="Helios Bold"/>
                <a:cs typeface="Helios Bold"/>
                <a:sym typeface="Helios Bold"/>
              </a:rPr>
              <a:t> (98.6%)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8448" y="-2465057"/>
            <a:ext cx="8659552" cy="4768276"/>
          </a:xfrm>
          <a:custGeom>
            <a:avLst/>
            <a:gdLst/>
            <a:ahLst/>
            <a:cxnLst/>
            <a:rect r="r" b="b" t="t" l="l"/>
            <a:pathLst>
              <a:path h="4768276" w="8659552">
                <a:moveTo>
                  <a:pt x="0" y="0"/>
                </a:moveTo>
                <a:lnTo>
                  <a:pt x="8659552" y="0"/>
                </a:lnTo>
                <a:lnTo>
                  <a:pt x="8659552" y="4768276"/>
                </a:lnTo>
                <a:lnTo>
                  <a:pt x="0" y="4768276"/>
                </a:lnTo>
                <a:lnTo>
                  <a:pt x="0" y="0"/>
                </a:lnTo>
                <a:close/>
              </a:path>
            </a:pathLst>
          </a:custGeom>
          <a:blipFill>
            <a:blip r:embed="rId2"/>
            <a:stretch>
              <a:fillRect l="-9515" t="0" r="-9515" b="-62125"/>
            </a:stretch>
          </a:blipFill>
        </p:spPr>
      </p:sp>
      <p:grpSp>
        <p:nvGrpSpPr>
          <p:cNvPr name="Group 3" id="3"/>
          <p:cNvGrpSpPr/>
          <p:nvPr/>
        </p:nvGrpSpPr>
        <p:grpSpPr>
          <a:xfrm rot="0">
            <a:off x="-1549093" y="-143787"/>
            <a:ext cx="12797631" cy="2447006"/>
            <a:chOff x="0" y="0"/>
            <a:chExt cx="3202273" cy="612299"/>
          </a:xfrm>
        </p:grpSpPr>
        <p:sp>
          <p:nvSpPr>
            <p:cNvPr name="Freeform 4" id="4"/>
            <p:cNvSpPr/>
            <p:nvPr/>
          </p:nvSpPr>
          <p:spPr>
            <a:xfrm flipH="false" flipV="false" rot="0">
              <a:off x="0" y="0"/>
              <a:ext cx="3202273" cy="612299"/>
            </a:xfrm>
            <a:custGeom>
              <a:avLst/>
              <a:gdLst/>
              <a:ahLst/>
              <a:cxnLst/>
              <a:rect r="r" b="b" t="t" l="l"/>
              <a:pathLst>
                <a:path h="612299" w="3202273">
                  <a:moveTo>
                    <a:pt x="203200" y="0"/>
                  </a:moveTo>
                  <a:lnTo>
                    <a:pt x="3202273" y="0"/>
                  </a:lnTo>
                  <a:lnTo>
                    <a:pt x="2999073" y="612299"/>
                  </a:lnTo>
                  <a:lnTo>
                    <a:pt x="0" y="612299"/>
                  </a:lnTo>
                  <a:lnTo>
                    <a:pt x="203200" y="0"/>
                  </a:lnTo>
                  <a:close/>
                </a:path>
              </a:pathLst>
            </a:custGeom>
            <a:solidFill>
              <a:srgbClr val="A20E20"/>
            </a:solidFill>
          </p:spPr>
        </p:sp>
        <p:sp>
          <p:nvSpPr>
            <p:cNvPr name="TextBox 5" id="5"/>
            <p:cNvSpPr txBox="true"/>
            <p:nvPr/>
          </p:nvSpPr>
          <p:spPr>
            <a:xfrm>
              <a:off x="101600" y="-38100"/>
              <a:ext cx="2999073" cy="650399"/>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697937" y="9674536"/>
            <a:ext cx="21502834" cy="1224929"/>
            <a:chOff x="0" y="0"/>
            <a:chExt cx="1770847" cy="100878"/>
          </a:xfrm>
        </p:grpSpPr>
        <p:sp>
          <p:nvSpPr>
            <p:cNvPr name="Freeform 7" id="7"/>
            <p:cNvSpPr/>
            <p:nvPr/>
          </p:nvSpPr>
          <p:spPr>
            <a:xfrm flipH="false" flipV="false" rot="0">
              <a:off x="0" y="0"/>
              <a:ext cx="1770847" cy="100878"/>
            </a:xfrm>
            <a:custGeom>
              <a:avLst/>
              <a:gdLst/>
              <a:ahLst/>
              <a:cxnLst/>
              <a:rect r="r" b="b" t="t" l="l"/>
              <a:pathLst>
                <a:path h="100878" w="1770847">
                  <a:moveTo>
                    <a:pt x="203200" y="0"/>
                  </a:moveTo>
                  <a:lnTo>
                    <a:pt x="1567647" y="0"/>
                  </a:lnTo>
                  <a:lnTo>
                    <a:pt x="1770847" y="100878"/>
                  </a:lnTo>
                  <a:lnTo>
                    <a:pt x="0" y="100878"/>
                  </a:lnTo>
                  <a:lnTo>
                    <a:pt x="203200" y="0"/>
                  </a:lnTo>
                  <a:close/>
                </a:path>
              </a:pathLst>
            </a:custGeom>
            <a:solidFill>
              <a:srgbClr val="A20E20"/>
            </a:solidFill>
          </p:spPr>
        </p:sp>
        <p:sp>
          <p:nvSpPr>
            <p:cNvPr name="TextBox 8" id="8"/>
            <p:cNvSpPr txBox="true"/>
            <p:nvPr/>
          </p:nvSpPr>
          <p:spPr>
            <a:xfrm>
              <a:off x="127000" y="-38100"/>
              <a:ext cx="1516847" cy="138978"/>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878991" y="2484194"/>
            <a:ext cx="4587039" cy="4198768"/>
          </a:xfrm>
          <a:custGeom>
            <a:avLst/>
            <a:gdLst/>
            <a:ahLst/>
            <a:cxnLst/>
            <a:rect r="r" b="b" t="t" l="l"/>
            <a:pathLst>
              <a:path h="4198768" w="4587039">
                <a:moveTo>
                  <a:pt x="0" y="0"/>
                </a:moveTo>
                <a:lnTo>
                  <a:pt x="4587038" y="0"/>
                </a:lnTo>
                <a:lnTo>
                  <a:pt x="4587038" y="4198769"/>
                </a:lnTo>
                <a:lnTo>
                  <a:pt x="0" y="4198769"/>
                </a:lnTo>
                <a:lnTo>
                  <a:pt x="0" y="0"/>
                </a:lnTo>
                <a:close/>
              </a:path>
            </a:pathLst>
          </a:custGeom>
          <a:blipFill>
            <a:blip r:embed="rId3"/>
            <a:stretch>
              <a:fillRect l="-43814" t="-30010" r="-46595" b="0"/>
            </a:stretch>
          </a:blipFill>
        </p:spPr>
      </p:sp>
      <p:sp>
        <p:nvSpPr>
          <p:cNvPr name="Freeform 10" id="10"/>
          <p:cNvSpPr/>
          <p:nvPr/>
        </p:nvSpPr>
        <p:spPr>
          <a:xfrm flipH="false" flipV="false" rot="0">
            <a:off x="6822155" y="4210813"/>
            <a:ext cx="5093527" cy="4198768"/>
          </a:xfrm>
          <a:custGeom>
            <a:avLst/>
            <a:gdLst/>
            <a:ahLst/>
            <a:cxnLst/>
            <a:rect r="r" b="b" t="t" l="l"/>
            <a:pathLst>
              <a:path h="4198768" w="5093527">
                <a:moveTo>
                  <a:pt x="0" y="0"/>
                </a:moveTo>
                <a:lnTo>
                  <a:pt x="5093527" y="0"/>
                </a:lnTo>
                <a:lnTo>
                  <a:pt x="5093527" y="4198769"/>
                </a:lnTo>
                <a:lnTo>
                  <a:pt x="0" y="4198769"/>
                </a:lnTo>
                <a:lnTo>
                  <a:pt x="0" y="0"/>
                </a:lnTo>
                <a:close/>
              </a:path>
            </a:pathLst>
          </a:custGeom>
          <a:blipFill>
            <a:blip r:embed="rId4"/>
            <a:stretch>
              <a:fillRect l="-46060" t="-44870" r="-45013" b="0"/>
            </a:stretch>
          </a:blipFill>
        </p:spPr>
      </p:sp>
      <p:sp>
        <p:nvSpPr>
          <p:cNvPr name="Freeform 11" id="11"/>
          <p:cNvSpPr/>
          <p:nvPr/>
        </p:nvSpPr>
        <p:spPr>
          <a:xfrm flipH="false" flipV="false" rot="0">
            <a:off x="13271808" y="5292280"/>
            <a:ext cx="4159228" cy="4198768"/>
          </a:xfrm>
          <a:custGeom>
            <a:avLst/>
            <a:gdLst/>
            <a:ahLst/>
            <a:cxnLst/>
            <a:rect r="r" b="b" t="t" l="l"/>
            <a:pathLst>
              <a:path h="4198768" w="4159228">
                <a:moveTo>
                  <a:pt x="0" y="0"/>
                </a:moveTo>
                <a:lnTo>
                  <a:pt x="4159228" y="0"/>
                </a:lnTo>
                <a:lnTo>
                  <a:pt x="4159228" y="4198769"/>
                </a:lnTo>
                <a:lnTo>
                  <a:pt x="0" y="4198769"/>
                </a:lnTo>
                <a:lnTo>
                  <a:pt x="0" y="0"/>
                </a:lnTo>
                <a:close/>
              </a:path>
            </a:pathLst>
          </a:custGeom>
          <a:blipFill>
            <a:blip r:embed="rId5"/>
            <a:stretch>
              <a:fillRect l="-46856" t="-21258" r="-49002" b="0"/>
            </a:stretch>
          </a:blipFill>
        </p:spPr>
      </p:sp>
      <p:sp>
        <p:nvSpPr>
          <p:cNvPr name="AutoShape 12" id="12"/>
          <p:cNvSpPr/>
          <p:nvPr/>
        </p:nvSpPr>
        <p:spPr>
          <a:xfrm>
            <a:off x="5688689" y="3408455"/>
            <a:ext cx="2203309" cy="435293"/>
          </a:xfrm>
          <a:prstGeom prst="line">
            <a:avLst/>
          </a:prstGeom>
          <a:ln cap="flat" w="19050">
            <a:solidFill>
              <a:srgbClr val="000000"/>
            </a:solidFill>
            <a:prstDash val="solid"/>
            <a:headEnd type="none" len="sm" w="sm"/>
            <a:tailEnd type="arrow" len="sm" w="med"/>
          </a:ln>
        </p:spPr>
      </p:sp>
      <p:sp>
        <p:nvSpPr>
          <p:cNvPr name="AutoShape 13" id="13"/>
          <p:cNvSpPr/>
          <p:nvPr/>
        </p:nvSpPr>
        <p:spPr>
          <a:xfrm>
            <a:off x="12209628" y="4434887"/>
            <a:ext cx="2607141" cy="699236"/>
          </a:xfrm>
          <a:prstGeom prst="line">
            <a:avLst/>
          </a:prstGeom>
          <a:ln cap="flat" w="19050">
            <a:solidFill>
              <a:srgbClr val="000000"/>
            </a:solidFill>
            <a:prstDash val="solid"/>
            <a:headEnd type="none" len="sm" w="sm"/>
            <a:tailEnd type="arrow" len="sm" w="med"/>
          </a:ln>
        </p:spPr>
      </p:sp>
      <p:sp>
        <p:nvSpPr>
          <p:cNvPr name="Freeform 14" id="14"/>
          <p:cNvSpPr/>
          <p:nvPr/>
        </p:nvSpPr>
        <p:spPr>
          <a:xfrm flipH="false" flipV="false" rot="0">
            <a:off x="7166080" y="671044"/>
            <a:ext cx="1330105" cy="1240323"/>
          </a:xfrm>
          <a:custGeom>
            <a:avLst/>
            <a:gdLst/>
            <a:ahLst/>
            <a:cxnLst/>
            <a:rect r="r" b="b" t="t" l="l"/>
            <a:pathLst>
              <a:path h="1240323" w="1330105">
                <a:moveTo>
                  <a:pt x="0" y="0"/>
                </a:moveTo>
                <a:lnTo>
                  <a:pt x="1330106" y="0"/>
                </a:lnTo>
                <a:lnTo>
                  <a:pt x="1330106" y="1240323"/>
                </a:lnTo>
                <a:lnTo>
                  <a:pt x="0" y="1240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397900" y="712533"/>
            <a:ext cx="6135255" cy="1157346"/>
          </a:xfrm>
          <a:prstGeom prst="rect">
            <a:avLst/>
          </a:prstGeom>
        </p:spPr>
        <p:txBody>
          <a:bodyPr anchor="t" rtlCol="false" tIns="0" lIns="0" bIns="0" rIns="0">
            <a:spAutoFit/>
          </a:bodyPr>
          <a:lstStyle/>
          <a:p>
            <a:pPr algn="l">
              <a:lnSpc>
                <a:spcPts val="9180"/>
              </a:lnSpc>
            </a:pPr>
            <a:r>
              <a:rPr lang="en-US" sz="7650">
                <a:solidFill>
                  <a:srgbClr val="FFFFFF"/>
                </a:solidFill>
                <a:latin typeface="TT Hoves Bold"/>
                <a:ea typeface="TT Hoves Bold"/>
                <a:cs typeface="TT Hoves Bold"/>
                <a:sym typeface="TT Hoves Bold"/>
              </a:rPr>
              <a:t>Deployment</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31824" y="508632"/>
            <a:ext cx="2222164" cy="7213958"/>
            <a:chOff x="0" y="0"/>
            <a:chExt cx="698500" cy="2267587"/>
          </a:xfrm>
        </p:grpSpPr>
        <p:sp>
          <p:nvSpPr>
            <p:cNvPr name="Freeform 3" id="3"/>
            <p:cNvSpPr/>
            <p:nvPr/>
          </p:nvSpPr>
          <p:spPr>
            <a:xfrm flipH="false" flipV="false" rot="0">
              <a:off x="0" y="0"/>
              <a:ext cx="698500" cy="2267587"/>
            </a:xfrm>
            <a:custGeom>
              <a:avLst/>
              <a:gdLst/>
              <a:ahLst/>
              <a:cxnLst/>
              <a:rect r="r" b="b" t="t" l="l"/>
              <a:pathLst>
                <a:path h="2267587" w="698500">
                  <a:moveTo>
                    <a:pt x="349250" y="0"/>
                  </a:moveTo>
                  <a:lnTo>
                    <a:pt x="698500" y="203200"/>
                  </a:lnTo>
                  <a:lnTo>
                    <a:pt x="698500" y="2064387"/>
                  </a:lnTo>
                  <a:lnTo>
                    <a:pt x="349250" y="2267587"/>
                  </a:lnTo>
                  <a:lnTo>
                    <a:pt x="0" y="2064387"/>
                  </a:lnTo>
                  <a:lnTo>
                    <a:pt x="0" y="203200"/>
                  </a:lnTo>
                  <a:lnTo>
                    <a:pt x="349250" y="0"/>
                  </a:lnTo>
                  <a:close/>
                </a:path>
              </a:pathLst>
            </a:custGeom>
            <a:solidFill>
              <a:srgbClr val="A20E20"/>
            </a:solidFill>
          </p:spPr>
        </p:sp>
        <p:sp>
          <p:nvSpPr>
            <p:cNvPr name="TextBox 4" id="4"/>
            <p:cNvSpPr txBox="true"/>
            <p:nvPr/>
          </p:nvSpPr>
          <p:spPr>
            <a:xfrm>
              <a:off x="0" y="101600"/>
              <a:ext cx="698500" cy="2026287"/>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7760292" y="-785618"/>
            <a:ext cx="12546701" cy="2015476"/>
            <a:chOff x="0" y="0"/>
            <a:chExt cx="3139484" cy="504320"/>
          </a:xfrm>
        </p:grpSpPr>
        <p:sp>
          <p:nvSpPr>
            <p:cNvPr name="Freeform 6" id="6"/>
            <p:cNvSpPr/>
            <p:nvPr/>
          </p:nvSpPr>
          <p:spPr>
            <a:xfrm flipH="false" flipV="false" rot="0">
              <a:off x="0" y="0"/>
              <a:ext cx="3139484" cy="504320"/>
            </a:xfrm>
            <a:custGeom>
              <a:avLst/>
              <a:gdLst/>
              <a:ahLst/>
              <a:cxnLst/>
              <a:rect r="r" b="b" t="t" l="l"/>
              <a:pathLst>
                <a:path h="504320" w="3139484">
                  <a:moveTo>
                    <a:pt x="203200" y="0"/>
                  </a:moveTo>
                  <a:lnTo>
                    <a:pt x="3139484" y="0"/>
                  </a:lnTo>
                  <a:lnTo>
                    <a:pt x="2936284" y="504320"/>
                  </a:lnTo>
                  <a:lnTo>
                    <a:pt x="0" y="504320"/>
                  </a:lnTo>
                  <a:lnTo>
                    <a:pt x="203200" y="0"/>
                  </a:lnTo>
                  <a:close/>
                </a:path>
              </a:pathLst>
            </a:custGeom>
            <a:solidFill>
              <a:srgbClr val="A20E20"/>
            </a:solidFill>
          </p:spPr>
        </p:sp>
        <p:sp>
          <p:nvSpPr>
            <p:cNvPr name="TextBox 7" id="7"/>
            <p:cNvSpPr txBox="true"/>
            <p:nvPr/>
          </p:nvSpPr>
          <p:spPr>
            <a:xfrm>
              <a:off x="101600" y="-38100"/>
              <a:ext cx="2936284" cy="54242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260108" y="385762"/>
            <a:ext cx="7371857" cy="1285875"/>
          </a:xfrm>
          <a:prstGeom prst="rect">
            <a:avLst/>
          </a:prstGeom>
        </p:spPr>
        <p:txBody>
          <a:bodyPr anchor="t" rtlCol="false" tIns="0" lIns="0" bIns="0" rIns="0">
            <a:spAutoFit/>
          </a:bodyPr>
          <a:lstStyle/>
          <a:p>
            <a:pPr algn="l">
              <a:lnSpc>
                <a:spcPts val="10199"/>
              </a:lnSpc>
            </a:pPr>
            <a:r>
              <a:rPr lang="en-US" sz="8499">
                <a:solidFill>
                  <a:srgbClr val="A20E20"/>
                </a:solidFill>
                <a:latin typeface="TT Hoves Bold"/>
                <a:ea typeface="TT Hoves Bold"/>
                <a:cs typeface="TT Hoves Bold"/>
                <a:sym typeface="TT Hoves Bold"/>
              </a:rPr>
              <a:t>Conclusion</a:t>
            </a:r>
          </a:p>
        </p:txBody>
      </p:sp>
      <p:grpSp>
        <p:nvGrpSpPr>
          <p:cNvPr name="Group 9" id="9"/>
          <p:cNvGrpSpPr/>
          <p:nvPr/>
        </p:nvGrpSpPr>
        <p:grpSpPr>
          <a:xfrm rot="0">
            <a:off x="-652151" y="9809995"/>
            <a:ext cx="13276305" cy="1395790"/>
            <a:chOff x="0" y="0"/>
            <a:chExt cx="3496640" cy="367616"/>
          </a:xfrm>
        </p:grpSpPr>
        <p:sp>
          <p:nvSpPr>
            <p:cNvPr name="Freeform 10" id="10"/>
            <p:cNvSpPr/>
            <p:nvPr/>
          </p:nvSpPr>
          <p:spPr>
            <a:xfrm flipH="false" flipV="false" rot="0">
              <a:off x="0" y="0"/>
              <a:ext cx="3496640" cy="367615"/>
            </a:xfrm>
            <a:custGeom>
              <a:avLst/>
              <a:gdLst/>
              <a:ahLst/>
              <a:cxnLst/>
              <a:rect r="r" b="b" t="t" l="l"/>
              <a:pathLst>
                <a:path h="367615" w="3496640">
                  <a:moveTo>
                    <a:pt x="0" y="0"/>
                  </a:moveTo>
                  <a:lnTo>
                    <a:pt x="3293440" y="0"/>
                  </a:lnTo>
                  <a:lnTo>
                    <a:pt x="3496640" y="183808"/>
                  </a:lnTo>
                  <a:lnTo>
                    <a:pt x="3293440" y="367615"/>
                  </a:lnTo>
                  <a:lnTo>
                    <a:pt x="0" y="367615"/>
                  </a:lnTo>
                  <a:lnTo>
                    <a:pt x="203200" y="183808"/>
                  </a:lnTo>
                  <a:lnTo>
                    <a:pt x="0" y="0"/>
                  </a:lnTo>
                  <a:close/>
                </a:path>
              </a:pathLst>
            </a:custGeom>
            <a:solidFill>
              <a:srgbClr val="A20E20"/>
            </a:solidFill>
          </p:spPr>
        </p:sp>
        <p:sp>
          <p:nvSpPr>
            <p:cNvPr name="TextBox 11" id="11"/>
            <p:cNvSpPr txBox="true"/>
            <p:nvPr/>
          </p:nvSpPr>
          <p:spPr>
            <a:xfrm>
              <a:off x="177800" y="-38100"/>
              <a:ext cx="3242640" cy="405716"/>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1028700" y="1828616"/>
            <a:ext cx="15680864" cy="8770430"/>
          </a:xfrm>
          <a:prstGeom prst="rect">
            <a:avLst/>
          </a:prstGeom>
        </p:spPr>
        <p:txBody>
          <a:bodyPr anchor="t" rtlCol="false" tIns="0" lIns="0" bIns="0" rIns="0">
            <a:spAutoFit/>
          </a:bodyPr>
          <a:lstStyle/>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Enhanced Accuracy</a:t>
            </a:r>
            <a:r>
              <a:rPr lang="en-US" sz="2699">
                <a:solidFill>
                  <a:srgbClr val="031534"/>
                </a:solidFill>
                <a:latin typeface="Helvetica World"/>
                <a:ea typeface="Helvetica World"/>
                <a:cs typeface="Helvetica World"/>
                <a:sym typeface="Helvetica World"/>
              </a:rPr>
              <a:t>: Machine and deep learning models, including LSTM, GRU, Linear Regression, and ARIMA, significantly improve stock price prediction accuracy, leading to better investment decisions.</a:t>
            </a:r>
          </a:p>
          <a:p>
            <a:pPr algn="l">
              <a:lnSpc>
                <a:spcPts val="2205"/>
              </a:lnSpc>
            </a:pPr>
          </a:p>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Strategic Insights:</a:t>
            </a:r>
            <a:r>
              <a:rPr lang="en-US" sz="2699">
                <a:solidFill>
                  <a:srgbClr val="031534"/>
                </a:solidFill>
                <a:latin typeface="Helvetica World"/>
                <a:ea typeface="Helvetica World"/>
                <a:cs typeface="Helvetica World"/>
                <a:sym typeface="Helvetica World"/>
              </a:rPr>
              <a:t> These models offer deep insights into market trends and patterns, facilitating more informed trading </a:t>
            </a:r>
            <a:r>
              <a:rPr lang="en-US" sz="2699">
                <a:solidFill>
                  <a:srgbClr val="031534"/>
                </a:solidFill>
                <a:latin typeface="Helvetica World Bold"/>
                <a:ea typeface="Helvetica World Bold"/>
                <a:cs typeface="Helvetica World Bold"/>
                <a:sym typeface="Helvetica World Bold"/>
              </a:rPr>
              <a:t>strategies</a:t>
            </a:r>
            <a:r>
              <a:rPr lang="en-US" sz="2699">
                <a:solidFill>
                  <a:srgbClr val="031534"/>
                </a:solidFill>
                <a:latin typeface="Helvetica World"/>
                <a:ea typeface="Helvetica World"/>
                <a:cs typeface="Helvetica World"/>
                <a:sym typeface="Helvetica World"/>
              </a:rPr>
              <a:t> and financial planning.</a:t>
            </a:r>
          </a:p>
          <a:p>
            <a:pPr algn="l">
              <a:lnSpc>
                <a:spcPts val="1470"/>
              </a:lnSpc>
            </a:pPr>
          </a:p>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Algorithmic Trading:</a:t>
            </a:r>
            <a:r>
              <a:rPr lang="en-US" sz="2699">
                <a:solidFill>
                  <a:srgbClr val="031534"/>
                </a:solidFill>
                <a:latin typeface="Helvetica World"/>
                <a:ea typeface="Helvetica World"/>
                <a:cs typeface="Helvetica World"/>
                <a:sym typeface="Helvetica World"/>
              </a:rPr>
              <a:t> Integrate predictive models into trading systems for </a:t>
            </a:r>
            <a:r>
              <a:rPr lang="en-US" sz="2699">
                <a:solidFill>
                  <a:srgbClr val="031534"/>
                </a:solidFill>
                <a:latin typeface="Helvetica World Bold"/>
                <a:ea typeface="Helvetica World Bold"/>
                <a:cs typeface="Helvetica World Bold"/>
                <a:sym typeface="Helvetica World Bold"/>
              </a:rPr>
              <a:t>automated</a:t>
            </a:r>
            <a:r>
              <a:rPr lang="en-US" sz="2699">
                <a:solidFill>
                  <a:srgbClr val="031534"/>
                </a:solidFill>
                <a:latin typeface="Helvetica World"/>
                <a:ea typeface="Helvetica World"/>
                <a:cs typeface="Helvetica World"/>
                <a:sym typeface="Helvetica World"/>
              </a:rPr>
              <a:t>, </a:t>
            </a:r>
            <a:r>
              <a:rPr lang="en-US" sz="2699">
                <a:solidFill>
                  <a:srgbClr val="031534"/>
                </a:solidFill>
                <a:latin typeface="Helvetica World Bold"/>
                <a:ea typeface="Helvetica World Bold"/>
                <a:cs typeface="Helvetica World Bold"/>
                <a:sym typeface="Helvetica World Bold"/>
              </a:rPr>
              <a:t>real</a:t>
            </a:r>
            <a:r>
              <a:rPr lang="en-US" sz="2699">
                <a:solidFill>
                  <a:srgbClr val="031534"/>
                </a:solidFill>
                <a:latin typeface="Helvetica World"/>
                <a:ea typeface="Helvetica World"/>
                <a:cs typeface="Helvetica World"/>
                <a:sym typeface="Helvetica World"/>
              </a:rPr>
              <a:t>-</a:t>
            </a:r>
            <a:r>
              <a:rPr lang="en-US" sz="2699">
                <a:solidFill>
                  <a:srgbClr val="031534"/>
                </a:solidFill>
                <a:latin typeface="Helvetica World Bold"/>
                <a:ea typeface="Helvetica World Bold"/>
                <a:cs typeface="Helvetica World Bold"/>
                <a:sym typeface="Helvetica World Bold"/>
              </a:rPr>
              <a:t>time</a:t>
            </a:r>
            <a:r>
              <a:rPr lang="en-US" sz="2699">
                <a:solidFill>
                  <a:srgbClr val="031534"/>
                </a:solidFill>
                <a:latin typeface="Helvetica World"/>
                <a:ea typeface="Helvetica World"/>
                <a:cs typeface="Helvetica World"/>
                <a:sym typeface="Helvetica World"/>
              </a:rPr>
              <a:t> market responses, optimizing profit and minimizing risks.</a:t>
            </a:r>
          </a:p>
          <a:p>
            <a:pPr algn="l">
              <a:lnSpc>
                <a:spcPts val="1617"/>
              </a:lnSpc>
            </a:pPr>
          </a:p>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Portfolio Management:</a:t>
            </a:r>
            <a:r>
              <a:rPr lang="en-US" sz="2699">
                <a:solidFill>
                  <a:srgbClr val="031534"/>
                </a:solidFill>
                <a:latin typeface="Helvetica World"/>
                <a:ea typeface="Helvetica World"/>
                <a:cs typeface="Helvetica World"/>
                <a:sym typeface="Helvetica World"/>
              </a:rPr>
              <a:t> Utilize accurate forecasts to balance risk and reward, ensuring optimal asset allocation and improved portfolio performance.</a:t>
            </a:r>
          </a:p>
          <a:p>
            <a:pPr algn="l">
              <a:lnSpc>
                <a:spcPts val="1764"/>
              </a:lnSpc>
            </a:pPr>
          </a:p>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Risk Management: </a:t>
            </a:r>
            <a:r>
              <a:rPr lang="en-US" sz="2699">
                <a:solidFill>
                  <a:srgbClr val="031534"/>
                </a:solidFill>
                <a:latin typeface="Helvetica World"/>
                <a:ea typeface="Helvetica World"/>
                <a:cs typeface="Helvetica World"/>
                <a:sym typeface="Helvetica World"/>
              </a:rPr>
              <a:t>Forecast market </a:t>
            </a:r>
            <a:r>
              <a:rPr lang="en-US" sz="2699">
                <a:solidFill>
                  <a:srgbClr val="031534"/>
                </a:solidFill>
                <a:latin typeface="Helvetica World Bold"/>
                <a:ea typeface="Helvetica World Bold"/>
                <a:cs typeface="Helvetica World Bold"/>
                <a:sym typeface="Helvetica World Bold"/>
              </a:rPr>
              <a:t>volatility</a:t>
            </a:r>
            <a:r>
              <a:rPr lang="en-US" sz="2699">
                <a:solidFill>
                  <a:srgbClr val="031534"/>
                </a:solidFill>
                <a:latin typeface="Helvetica World"/>
                <a:ea typeface="Helvetica World"/>
                <a:cs typeface="Helvetica World"/>
                <a:sym typeface="Helvetica World"/>
              </a:rPr>
              <a:t> and perform </a:t>
            </a:r>
            <a:r>
              <a:rPr lang="en-US" sz="2699">
                <a:solidFill>
                  <a:srgbClr val="031534"/>
                </a:solidFill>
                <a:latin typeface="Helvetica World Bold"/>
                <a:ea typeface="Helvetica World Bold"/>
                <a:cs typeface="Helvetica World Bold"/>
                <a:sym typeface="Helvetica World Bold"/>
              </a:rPr>
              <a:t>stress</a:t>
            </a:r>
            <a:r>
              <a:rPr lang="en-US" sz="2699">
                <a:solidFill>
                  <a:srgbClr val="031534"/>
                </a:solidFill>
                <a:latin typeface="Helvetica World"/>
                <a:ea typeface="Helvetica World"/>
                <a:cs typeface="Helvetica World"/>
                <a:sym typeface="Helvetica World"/>
              </a:rPr>
              <a:t>                                                    </a:t>
            </a:r>
            <a:r>
              <a:rPr lang="en-US" sz="2699">
                <a:solidFill>
                  <a:srgbClr val="031534"/>
                </a:solidFill>
                <a:latin typeface="Helvetica World Bold"/>
                <a:ea typeface="Helvetica World Bold"/>
                <a:cs typeface="Helvetica World Bold"/>
                <a:sym typeface="Helvetica World Bold"/>
              </a:rPr>
              <a:t>testing</a:t>
            </a:r>
            <a:r>
              <a:rPr lang="en-US" sz="2699">
                <a:solidFill>
                  <a:srgbClr val="031534"/>
                </a:solidFill>
                <a:latin typeface="Helvetica World"/>
                <a:ea typeface="Helvetica World"/>
                <a:cs typeface="Helvetica World"/>
                <a:sym typeface="Helvetica World"/>
              </a:rPr>
              <a:t> to manage investment risks effectively, enhancing financial stability.</a:t>
            </a:r>
          </a:p>
          <a:p>
            <a:pPr algn="l">
              <a:lnSpc>
                <a:spcPts val="1470"/>
              </a:lnSpc>
            </a:pPr>
          </a:p>
          <a:p>
            <a:pPr algn="l" marL="582928" indent="-291464" lvl="1">
              <a:lnSpc>
                <a:spcPts val="3968"/>
              </a:lnSpc>
              <a:buFont typeface="Arial"/>
              <a:buChar char="•"/>
            </a:pPr>
            <a:r>
              <a:rPr lang="en-US" sz="2699">
                <a:solidFill>
                  <a:srgbClr val="031534"/>
                </a:solidFill>
                <a:latin typeface="Helvetica World Bold"/>
                <a:ea typeface="Helvetica World Bold"/>
                <a:cs typeface="Helvetica World Bold"/>
                <a:sym typeface="Helvetica World Bold"/>
              </a:rPr>
              <a:t>Sentiment Analysis:</a:t>
            </a:r>
            <a:r>
              <a:rPr lang="en-US" sz="2699">
                <a:solidFill>
                  <a:srgbClr val="031534"/>
                </a:solidFill>
                <a:latin typeface="Helvetica World"/>
                <a:ea typeface="Helvetica World"/>
                <a:cs typeface="Helvetica World"/>
                <a:sym typeface="Helvetica World"/>
              </a:rPr>
              <a:t> Analyze market sentiment from news and                                                            social media using </a:t>
            </a:r>
            <a:r>
              <a:rPr lang="en-US" sz="2699">
                <a:solidFill>
                  <a:srgbClr val="031534"/>
                </a:solidFill>
                <a:latin typeface="Helvetica World Bold"/>
                <a:ea typeface="Helvetica World Bold"/>
                <a:cs typeface="Helvetica World Bold"/>
                <a:sym typeface="Helvetica World Bold"/>
              </a:rPr>
              <a:t>NLP</a:t>
            </a:r>
            <a:r>
              <a:rPr lang="en-US" sz="2699">
                <a:solidFill>
                  <a:srgbClr val="031534"/>
                </a:solidFill>
                <a:latin typeface="Helvetica World"/>
                <a:ea typeface="Helvetica World"/>
                <a:cs typeface="Helvetica World"/>
                <a:sym typeface="Helvetica World"/>
              </a:rPr>
              <a:t> to inform trading decisions and predict market                                    movements.</a:t>
            </a:r>
          </a:p>
          <a:p>
            <a:pPr algn="l">
              <a:lnSpc>
                <a:spcPts val="396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17480"/>
            <a:ext cx="8890410" cy="1285875"/>
          </a:xfrm>
          <a:prstGeom prst="rect">
            <a:avLst/>
          </a:prstGeom>
        </p:spPr>
        <p:txBody>
          <a:bodyPr anchor="t" rtlCol="false" tIns="0" lIns="0" bIns="0" rIns="0">
            <a:spAutoFit/>
          </a:bodyPr>
          <a:lstStyle/>
          <a:p>
            <a:pPr algn="l">
              <a:lnSpc>
                <a:spcPts val="10199"/>
              </a:lnSpc>
            </a:pPr>
            <a:r>
              <a:rPr lang="en-US" sz="8499">
                <a:solidFill>
                  <a:srgbClr val="A20E20"/>
                </a:solidFill>
                <a:latin typeface="TT Hoves Bold"/>
                <a:ea typeface="TT Hoves Bold"/>
                <a:cs typeface="TT Hoves Bold"/>
                <a:sym typeface="TT Hoves Bold"/>
              </a:rPr>
              <a:t>Thank You</a:t>
            </a:r>
          </a:p>
        </p:txBody>
      </p:sp>
      <p:grpSp>
        <p:nvGrpSpPr>
          <p:cNvPr name="Group 3" id="3"/>
          <p:cNvGrpSpPr/>
          <p:nvPr/>
        </p:nvGrpSpPr>
        <p:grpSpPr>
          <a:xfrm rot="0">
            <a:off x="1028700" y="4619308"/>
            <a:ext cx="7376287" cy="2966244"/>
            <a:chOff x="0" y="0"/>
            <a:chExt cx="9835050" cy="3954992"/>
          </a:xfrm>
        </p:grpSpPr>
        <p:sp>
          <p:nvSpPr>
            <p:cNvPr name="TextBox 4" id="4"/>
            <p:cNvSpPr txBox="true"/>
            <p:nvPr/>
          </p:nvSpPr>
          <p:spPr>
            <a:xfrm rot="0">
              <a:off x="0" y="-76200"/>
              <a:ext cx="9835050"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Name</a:t>
              </a:r>
            </a:p>
          </p:txBody>
        </p:sp>
        <p:sp>
          <p:nvSpPr>
            <p:cNvPr name="TextBox 5" id="5"/>
            <p:cNvSpPr txBox="true"/>
            <p:nvPr/>
          </p:nvSpPr>
          <p:spPr>
            <a:xfrm rot="0">
              <a:off x="0" y="840529"/>
              <a:ext cx="9835050" cy="70167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2A2E3A"/>
                  </a:solidFill>
                  <a:latin typeface="Helios Bold"/>
                  <a:ea typeface="Helios Bold"/>
                  <a:cs typeface="Helios Bold"/>
                  <a:sym typeface="Helios Bold"/>
                </a:rPr>
                <a:t>Nanditha JK</a:t>
              </a:r>
            </a:p>
          </p:txBody>
        </p:sp>
        <p:sp>
          <p:nvSpPr>
            <p:cNvPr name="TextBox 6" id="6"/>
            <p:cNvSpPr txBox="true"/>
            <p:nvPr/>
          </p:nvSpPr>
          <p:spPr>
            <a:xfrm rot="0">
              <a:off x="0" y="2336588"/>
              <a:ext cx="9835050" cy="761154"/>
            </a:xfrm>
            <a:prstGeom prst="rect">
              <a:avLst/>
            </a:prstGeom>
          </p:spPr>
          <p:txBody>
            <a:bodyPr anchor="t" rtlCol="false" tIns="0" lIns="0" bIns="0" rIns="0">
              <a:spAutoFit/>
            </a:bodyPr>
            <a:lstStyle/>
            <a:p>
              <a:pPr algn="l">
                <a:lnSpc>
                  <a:spcPts val="4759"/>
                </a:lnSpc>
              </a:pPr>
              <a:r>
                <a:rPr lang="en-US" sz="3399">
                  <a:solidFill>
                    <a:srgbClr val="2A2E3A"/>
                  </a:solidFill>
                  <a:latin typeface="Helios"/>
                  <a:ea typeface="Helios"/>
                  <a:cs typeface="Helios"/>
                  <a:sym typeface="Helios"/>
                </a:rPr>
                <a:t>email.id</a:t>
              </a:r>
            </a:p>
          </p:txBody>
        </p:sp>
        <p:sp>
          <p:nvSpPr>
            <p:cNvPr name="TextBox 7" id="7"/>
            <p:cNvSpPr txBox="true"/>
            <p:nvPr/>
          </p:nvSpPr>
          <p:spPr>
            <a:xfrm rot="0">
              <a:off x="0" y="3253317"/>
              <a:ext cx="9835050" cy="70167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2A2E3A"/>
                  </a:solidFill>
                  <a:latin typeface="Helios Bold"/>
                  <a:ea typeface="Helios Bold"/>
                  <a:cs typeface="Helios Bold"/>
                  <a:sym typeface="Helios Bold"/>
                </a:rPr>
                <a:t>nandithajkj1999@gmail.com</a:t>
              </a:r>
            </a:p>
          </p:txBody>
        </p:sp>
      </p:grpSp>
      <p:grpSp>
        <p:nvGrpSpPr>
          <p:cNvPr name="Group 8" id="8"/>
          <p:cNvGrpSpPr/>
          <p:nvPr/>
        </p:nvGrpSpPr>
        <p:grpSpPr>
          <a:xfrm rot="-10800000">
            <a:off x="14447117" y="0"/>
            <a:ext cx="7681766" cy="3540443"/>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11" id="11"/>
          <p:cNvSpPr/>
          <p:nvPr/>
        </p:nvSpPr>
        <p:spPr>
          <a:xfrm flipH="false" flipV="false" rot="0">
            <a:off x="8935224" y="1770221"/>
            <a:ext cx="9782590" cy="8430814"/>
          </a:xfrm>
          <a:custGeom>
            <a:avLst/>
            <a:gdLst/>
            <a:ahLst/>
            <a:cxnLst/>
            <a:rect r="r" b="b" t="t" l="l"/>
            <a:pathLst>
              <a:path h="8430814" w="9782590">
                <a:moveTo>
                  <a:pt x="0" y="0"/>
                </a:moveTo>
                <a:lnTo>
                  <a:pt x="9782591" y="0"/>
                </a:lnTo>
                <a:lnTo>
                  <a:pt x="9782591" y="8430815"/>
                </a:lnTo>
                <a:lnTo>
                  <a:pt x="0" y="8430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777921" y="2376440"/>
            <a:ext cx="7555842" cy="3482406"/>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452010" y="-212517"/>
            <a:ext cx="12835990" cy="3383350"/>
          </a:xfrm>
          <a:custGeom>
            <a:avLst/>
            <a:gdLst/>
            <a:ahLst/>
            <a:cxnLst/>
            <a:rect r="r" b="b" t="t" l="l"/>
            <a:pathLst>
              <a:path h="3383350" w="12835990">
                <a:moveTo>
                  <a:pt x="0" y="0"/>
                </a:moveTo>
                <a:lnTo>
                  <a:pt x="12835990" y="0"/>
                </a:lnTo>
                <a:lnTo>
                  <a:pt x="12835990" y="3383350"/>
                </a:lnTo>
                <a:lnTo>
                  <a:pt x="0" y="3383350"/>
                </a:lnTo>
                <a:lnTo>
                  <a:pt x="0" y="0"/>
                </a:lnTo>
                <a:close/>
              </a:path>
            </a:pathLst>
          </a:custGeom>
          <a:blipFill>
            <a:blip r:embed="rId2"/>
            <a:stretch>
              <a:fillRect l="0" t="-4945" r="0" b="-21516"/>
            </a:stretch>
          </a:blipFill>
        </p:spPr>
      </p:sp>
      <p:grpSp>
        <p:nvGrpSpPr>
          <p:cNvPr name="Group 6" id="6"/>
          <p:cNvGrpSpPr/>
          <p:nvPr/>
        </p:nvGrpSpPr>
        <p:grpSpPr>
          <a:xfrm rot="-10800000">
            <a:off x="-4109936" y="-166"/>
            <a:ext cx="13253936" cy="3170998"/>
            <a:chOff x="0" y="0"/>
            <a:chExt cx="736505" cy="176209"/>
          </a:xfrm>
        </p:grpSpPr>
        <p:sp>
          <p:nvSpPr>
            <p:cNvPr name="Freeform 7" id="7"/>
            <p:cNvSpPr/>
            <p:nvPr/>
          </p:nvSpPr>
          <p:spPr>
            <a:xfrm flipH="false" flipV="false" rot="0">
              <a:off x="0" y="0"/>
              <a:ext cx="736505" cy="176209"/>
            </a:xfrm>
            <a:custGeom>
              <a:avLst/>
              <a:gdLst/>
              <a:ahLst/>
              <a:cxnLst/>
              <a:rect r="r" b="b" t="t" l="l"/>
              <a:pathLst>
                <a:path h="176209" w="736505">
                  <a:moveTo>
                    <a:pt x="203200" y="0"/>
                  </a:moveTo>
                  <a:lnTo>
                    <a:pt x="533305" y="0"/>
                  </a:lnTo>
                  <a:lnTo>
                    <a:pt x="736505" y="176209"/>
                  </a:lnTo>
                  <a:lnTo>
                    <a:pt x="0" y="176209"/>
                  </a:lnTo>
                  <a:lnTo>
                    <a:pt x="203200" y="0"/>
                  </a:lnTo>
                  <a:close/>
                </a:path>
              </a:pathLst>
            </a:custGeom>
            <a:solidFill>
              <a:srgbClr val="A20E20"/>
            </a:solidFill>
          </p:spPr>
        </p:sp>
        <p:sp>
          <p:nvSpPr>
            <p:cNvPr name="TextBox 8" id="8"/>
            <p:cNvSpPr txBox="true"/>
            <p:nvPr/>
          </p:nvSpPr>
          <p:spPr>
            <a:xfrm>
              <a:off x="127000" y="-38100"/>
              <a:ext cx="482505" cy="214309"/>
            </a:xfrm>
            <a:prstGeom prst="rect">
              <a:avLst/>
            </a:prstGeom>
          </p:spPr>
          <p:txBody>
            <a:bodyPr anchor="ctr" rtlCol="false" tIns="50800" lIns="50800" bIns="50800" rIns="50800"/>
            <a:lstStyle/>
            <a:p>
              <a:pPr algn="ctr">
                <a:lnSpc>
                  <a:spcPts val="2100"/>
                </a:lnSpc>
              </a:pPr>
            </a:p>
          </p:txBody>
        </p:sp>
      </p:grpSp>
      <p:graphicFrame>
        <p:nvGraphicFramePr>
          <p:cNvPr name="Table 9" id="9"/>
          <p:cNvGraphicFramePr>
            <a:graphicFrameLocks noGrp="true"/>
          </p:cNvGraphicFramePr>
          <p:nvPr/>
        </p:nvGraphicFramePr>
        <p:xfrm>
          <a:off x="2517032" y="4117643"/>
          <a:ext cx="6920835" cy="4838700"/>
        </p:xfrm>
        <a:graphic>
          <a:graphicData uri="http://schemas.openxmlformats.org/drawingml/2006/table">
            <a:tbl>
              <a:tblPr/>
              <a:tblGrid>
                <a:gridCol w="1011523"/>
                <a:gridCol w="5909313"/>
              </a:tblGrid>
              <a:tr h="962025">
                <a:tc>
                  <a:txBody>
                    <a:bodyPr anchor="t" rtlCol="false"/>
                    <a:lstStyle/>
                    <a:p>
                      <a:pPr algn="ctr">
                        <a:lnSpc>
                          <a:spcPts val="4059"/>
                        </a:lnSpc>
                        <a:defRPr/>
                      </a:pPr>
                      <a:r>
                        <a:rPr lang="en-US" sz="2899">
                          <a:solidFill>
                            <a:srgbClr val="A20E20"/>
                          </a:solidFill>
                          <a:latin typeface="Helios Bold"/>
                          <a:ea typeface="Helios Bold"/>
                          <a:cs typeface="Helios Bold"/>
                          <a:sym typeface="Helios Bold"/>
                        </a:rPr>
                        <a:t>1</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r>
                        <a:rPr lang="en-US" sz="2899">
                          <a:solidFill>
                            <a:srgbClr val="031534"/>
                          </a:solidFill>
                          <a:latin typeface="Helios Bold"/>
                          <a:ea typeface="Helios Bold"/>
                          <a:cs typeface="Helios Bold"/>
                          <a:sym typeface="Helios Bold"/>
                        </a:rPr>
                        <a:t>Introduction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71550">
                <a:tc>
                  <a:txBody>
                    <a:bodyPr anchor="t" rtlCol="false"/>
                    <a:lstStyle/>
                    <a:p>
                      <a:pPr algn="ctr">
                        <a:lnSpc>
                          <a:spcPts val="4059"/>
                        </a:lnSpc>
                        <a:defRPr/>
                      </a:pPr>
                      <a:r>
                        <a:rPr lang="en-US" sz="2899">
                          <a:solidFill>
                            <a:srgbClr val="A20E20"/>
                          </a:solidFill>
                          <a:latin typeface="Helios Bold"/>
                          <a:ea typeface="Helios Bold"/>
                          <a:cs typeface="Helios Bold"/>
                          <a:sym typeface="Helios Bold"/>
                        </a:rPr>
                        <a:t>2</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r>
                        <a:rPr lang="en-US" sz="2899">
                          <a:solidFill>
                            <a:srgbClr val="031534"/>
                          </a:solidFill>
                          <a:latin typeface="Helios Bold"/>
                          <a:ea typeface="Helios Bold"/>
                          <a:cs typeface="Helios Bold"/>
                          <a:sym typeface="Helios Bold"/>
                        </a:rPr>
                        <a:t>Problem Statement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71550">
                <a:tc>
                  <a:txBody>
                    <a:bodyPr anchor="t" rtlCol="false"/>
                    <a:lstStyle/>
                    <a:p>
                      <a:pPr algn="ctr">
                        <a:lnSpc>
                          <a:spcPts val="4059"/>
                        </a:lnSpc>
                        <a:defRPr/>
                      </a:pPr>
                      <a:r>
                        <a:rPr lang="en-US" sz="2899">
                          <a:solidFill>
                            <a:srgbClr val="A20E20"/>
                          </a:solidFill>
                          <a:latin typeface="Helios Bold"/>
                          <a:ea typeface="Helios Bold"/>
                          <a:cs typeface="Helios Bold"/>
                          <a:sym typeface="Helios Bold"/>
                        </a:rPr>
                        <a:t>3</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r>
                        <a:rPr lang="en-US" sz="2899">
                          <a:solidFill>
                            <a:srgbClr val="031534"/>
                          </a:solidFill>
                          <a:latin typeface="Helios Bold"/>
                          <a:ea typeface="Helios Bold"/>
                          <a:cs typeface="Helios Bold"/>
                          <a:sym typeface="Helios Bold"/>
                        </a:rPr>
                        <a:t>Dataset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71550">
                <a:tc>
                  <a:txBody>
                    <a:bodyPr anchor="t" rtlCol="false"/>
                    <a:lstStyle/>
                    <a:p>
                      <a:pPr algn="ctr">
                        <a:lnSpc>
                          <a:spcPts val="4059"/>
                        </a:lnSpc>
                        <a:defRPr/>
                      </a:pPr>
                      <a:r>
                        <a:rPr lang="en-US" sz="2899">
                          <a:solidFill>
                            <a:srgbClr val="A20E20"/>
                          </a:solidFill>
                          <a:latin typeface="Helios Bold"/>
                          <a:ea typeface="Helios Bold"/>
                          <a:cs typeface="Helios Bold"/>
                          <a:sym typeface="Helios Bold"/>
                        </a:rPr>
                        <a:t>4</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r>
                        <a:rPr lang="en-US" sz="2899">
                          <a:solidFill>
                            <a:srgbClr val="031534"/>
                          </a:solidFill>
                          <a:latin typeface="Helios Bold"/>
                          <a:ea typeface="Helios Bold"/>
                          <a:cs typeface="Helios Bold"/>
                          <a:sym typeface="Helios Bold"/>
                        </a:rPr>
                        <a:t>Overview</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62025">
                <a:tc>
                  <a:txBody>
                    <a:bodyPr anchor="t" rtlCol="false"/>
                    <a:lstStyle/>
                    <a:p>
                      <a:pPr algn="ctr">
                        <a:lnSpc>
                          <a:spcPts val="4059"/>
                        </a:lnSpc>
                        <a:defRPr/>
                      </a:pPr>
                      <a:r>
                        <a:rPr lang="en-US" sz="2899">
                          <a:solidFill>
                            <a:srgbClr val="A20E20"/>
                          </a:solidFill>
                          <a:latin typeface="Helios Bold"/>
                          <a:ea typeface="Helios Bold"/>
                          <a:cs typeface="Helios Bold"/>
                          <a:sym typeface="Helios Bold"/>
                        </a:rPr>
                        <a:t>5</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4059"/>
                        </a:lnSpc>
                        <a:defRPr/>
                      </a:pPr>
                      <a:r>
                        <a:rPr lang="en-US" sz="2899">
                          <a:solidFill>
                            <a:srgbClr val="031534"/>
                          </a:solidFill>
                          <a:latin typeface="Helios Bold"/>
                          <a:ea typeface="Helios Bold"/>
                          <a:cs typeface="Helios Bold"/>
                          <a:sym typeface="Helios Bold"/>
                        </a:rPr>
                        <a:t>EDA</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10761158" y="4147444"/>
          <a:ext cx="6498142" cy="4800600"/>
        </p:xfrm>
        <a:graphic>
          <a:graphicData uri="http://schemas.openxmlformats.org/drawingml/2006/table">
            <a:tbl>
              <a:tblPr/>
              <a:tblGrid>
                <a:gridCol w="537489"/>
                <a:gridCol w="5960654"/>
              </a:tblGrid>
              <a:tr h="962025">
                <a:tc>
                  <a:txBody>
                    <a:bodyPr anchor="t" rtlCol="false"/>
                    <a:lstStyle/>
                    <a:p>
                      <a:pPr algn="ctr" marL="0" indent="0" lvl="0">
                        <a:lnSpc>
                          <a:spcPts val="4059"/>
                        </a:lnSpc>
                        <a:spcBef>
                          <a:spcPct val="0"/>
                        </a:spcBef>
                        <a:defRPr/>
                      </a:pPr>
                      <a:r>
                        <a:rPr lang="en-US" sz="2899" strike="noStrike" u="none">
                          <a:solidFill>
                            <a:srgbClr val="A20E20"/>
                          </a:solidFill>
                          <a:latin typeface="Helios Bold"/>
                          <a:ea typeface="Helios Bold"/>
                          <a:cs typeface="Helios Bold"/>
                          <a:sym typeface="Helios Bold"/>
                        </a:rPr>
                        <a:t>6</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marL="0" indent="0" lvl="0">
                        <a:lnSpc>
                          <a:spcPts val="4059"/>
                        </a:lnSpc>
                        <a:spcBef>
                          <a:spcPct val="0"/>
                        </a:spcBef>
                        <a:defRPr/>
                      </a:pPr>
                      <a:r>
                        <a:rPr lang="en-US" sz="2899">
                          <a:solidFill>
                            <a:srgbClr val="031534"/>
                          </a:solidFill>
                          <a:latin typeface="Helios Bold"/>
                          <a:ea typeface="Helios Bold"/>
                          <a:cs typeface="Helios Bold"/>
                          <a:sym typeface="Helios Bold"/>
                        </a:rPr>
                        <a:t>Model Building</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962025">
                <a:tc>
                  <a:txBody>
                    <a:bodyPr anchor="t" rtlCol="false"/>
                    <a:lstStyle/>
                    <a:p>
                      <a:pPr algn="ctr" marL="0" indent="0" lvl="0">
                        <a:lnSpc>
                          <a:spcPts val="4059"/>
                        </a:lnSpc>
                        <a:spcBef>
                          <a:spcPct val="0"/>
                        </a:spcBef>
                        <a:defRPr/>
                      </a:pPr>
                      <a:r>
                        <a:rPr lang="en-US" sz="2899" strike="noStrike" u="none">
                          <a:solidFill>
                            <a:srgbClr val="A20E20"/>
                          </a:solidFill>
                          <a:latin typeface="Helios Bold"/>
                          <a:ea typeface="Helios Bold"/>
                          <a:cs typeface="Helios Bold"/>
                          <a:sym typeface="Helios Bold"/>
                        </a:rPr>
                        <a:t>7</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marL="0" indent="0" lvl="0">
                        <a:lnSpc>
                          <a:spcPts val="4059"/>
                        </a:lnSpc>
                        <a:spcBef>
                          <a:spcPct val="0"/>
                        </a:spcBef>
                        <a:defRPr/>
                      </a:pPr>
                      <a:r>
                        <a:rPr lang="en-US" sz="2899">
                          <a:solidFill>
                            <a:srgbClr val="031534"/>
                          </a:solidFill>
                          <a:latin typeface="Helios Bold"/>
                          <a:ea typeface="Helios Bold"/>
                          <a:cs typeface="Helios Bold"/>
                          <a:sym typeface="Helios Bold"/>
                        </a:rPr>
                        <a:t>Models Comparision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962025">
                <a:tc>
                  <a:txBody>
                    <a:bodyPr anchor="t" rtlCol="false"/>
                    <a:lstStyle/>
                    <a:p>
                      <a:pPr algn="ctr" marL="0" indent="0" lvl="0">
                        <a:lnSpc>
                          <a:spcPts val="4059"/>
                        </a:lnSpc>
                        <a:spcBef>
                          <a:spcPct val="0"/>
                        </a:spcBef>
                        <a:defRPr/>
                      </a:pPr>
                      <a:r>
                        <a:rPr lang="en-US" sz="2899" strike="noStrike" u="none">
                          <a:solidFill>
                            <a:srgbClr val="A20E20"/>
                          </a:solidFill>
                          <a:latin typeface="Helios Bold"/>
                          <a:ea typeface="Helios Bold"/>
                          <a:cs typeface="Helios Bold"/>
                          <a:sym typeface="Helios Bold"/>
                        </a:rPr>
                        <a:t>8</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marL="0" indent="0" lvl="0">
                        <a:lnSpc>
                          <a:spcPts val="4059"/>
                        </a:lnSpc>
                        <a:spcBef>
                          <a:spcPct val="0"/>
                        </a:spcBef>
                        <a:defRPr/>
                      </a:pPr>
                      <a:r>
                        <a:rPr lang="en-US" sz="2899">
                          <a:solidFill>
                            <a:srgbClr val="031534"/>
                          </a:solidFill>
                          <a:latin typeface="Helios Bold"/>
                          <a:ea typeface="Helios Bold"/>
                          <a:cs typeface="Helios Bold"/>
                          <a:sym typeface="Helios Bold"/>
                        </a:rPr>
                        <a:t>Deployment</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962025">
                <a:tc>
                  <a:txBody>
                    <a:bodyPr anchor="t" rtlCol="false"/>
                    <a:lstStyle/>
                    <a:p>
                      <a:pPr algn="ctr" marL="0" indent="0" lvl="0">
                        <a:lnSpc>
                          <a:spcPts val="4059"/>
                        </a:lnSpc>
                        <a:spcBef>
                          <a:spcPct val="0"/>
                        </a:spcBef>
                        <a:defRPr/>
                      </a:pPr>
                      <a:r>
                        <a:rPr lang="en-US" sz="2899">
                          <a:solidFill>
                            <a:srgbClr val="A20E20"/>
                          </a:solidFill>
                          <a:latin typeface="Helios Bold"/>
                          <a:ea typeface="Helios Bold"/>
                          <a:cs typeface="Helios Bold"/>
                          <a:sym typeface="Helios Bold"/>
                        </a:rPr>
                        <a:t>9</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marL="0" indent="0" lvl="0">
                        <a:lnSpc>
                          <a:spcPts val="4059"/>
                        </a:lnSpc>
                        <a:spcBef>
                          <a:spcPct val="0"/>
                        </a:spcBef>
                        <a:defRPr/>
                      </a:pPr>
                      <a:r>
                        <a:rPr lang="en-US" sz="2899">
                          <a:solidFill>
                            <a:srgbClr val="031534"/>
                          </a:solidFill>
                          <a:latin typeface="Helios Bold"/>
                          <a:ea typeface="Helios Bold"/>
                          <a:cs typeface="Helios Bold"/>
                          <a:sym typeface="Helios Bold"/>
                        </a:rPr>
                        <a:t>Conclusion</a:t>
                      </a: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r h="952500">
                <a:tc>
                  <a:txBody>
                    <a:bodyPr anchor="t" rtlCol="false"/>
                    <a:lstStyle/>
                    <a:p>
                      <a:pPr algn="ctr" marL="0" indent="0" lvl="0">
                        <a:lnSpc>
                          <a:spcPts val="4059"/>
                        </a:lnSpc>
                        <a:spcBef>
                          <a:spcPct val="0"/>
                        </a:spcBef>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ctr" marL="0" indent="0" lvl="0">
                        <a:lnSpc>
                          <a:spcPts val="4059"/>
                        </a:lnSpc>
                        <a:spcBef>
                          <a:spcPct val="0"/>
                        </a:spcBef>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
        <p:nvSpPr>
          <p:cNvPr name="TextBox 11" id="11"/>
          <p:cNvSpPr txBox="true"/>
          <p:nvPr/>
        </p:nvSpPr>
        <p:spPr>
          <a:xfrm rot="0">
            <a:off x="1028700" y="995362"/>
            <a:ext cx="4999710" cy="1285875"/>
          </a:xfrm>
          <a:prstGeom prst="rect">
            <a:avLst/>
          </a:prstGeom>
        </p:spPr>
        <p:txBody>
          <a:bodyPr anchor="t" rtlCol="false" tIns="0" lIns="0" bIns="0" rIns="0">
            <a:spAutoFit/>
          </a:bodyPr>
          <a:lstStyle/>
          <a:p>
            <a:pPr algn="ctr">
              <a:lnSpc>
                <a:spcPts val="10199"/>
              </a:lnSpc>
            </a:pPr>
            <a:r>
              <a:rPr lang="en-US" sz="8499">
                <a:solidFill>
                  <a:srgbClr val="FFFFFF"/>
                </a:solidFill>
                <a:latin typeface="TT Hoves Bold"/>
                <a:ea typeface="TT Hoves Bold"/>
                <a:cs typeface="TT Hoves Bold"/>
                <a:sym typeface="TT Hoves Bold"/>
              </a:rPr>
              <a:t>Contents</a:t>
            </a:r>
          </a:p>
        </p:txBody>
      </p:sp>
      <p:graphicFrame>
        <p:nvGraphicFramePr>
          <p:cNvPr name="Table 12" id="12"/>
          <p:cNvGraphicFramePr>
            <a:graphicFrameLocks noGrp="true"/>
          </p:cNvGraphicFramePr>
          <p:nvPr/>
        </p:nvGraphicFramePr>
        <p:xfrm>
          <a:off x="10549811" y="4147444"/>
          <a:ext cx="6920835" cy="4810125"/>
        </p:xfrm>
        <a:graphic>
          <a:graphicData uri="http://schemas.openxmlformats.org/drawingml/2006/table">
            <a:tbl>
              <a:tblPr/>
              <a:tblGrid>
                <a:gridCol w="1011523"/>
                <a:gridCol w="5909313"/>
              </a:tblGrid>
              <a:tr h="962025">
                <a:tc>
                  <a:txBody>
                    <a:bodyPr anchor="t" rtlCol="false"/>
                    <a:lstStyle/>
                    <a:p>
                      <a:pPr algn="ctr">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0">
                      <a:solidFill>
                        <a:srgbClr val="DBDBDB"/>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62025">
                <a:tc>
                  <a:txBody>
                    <a:bodyPr anchor="t" rtlCol="false"/>
                    <a:lstStyle/>
                    <a:p>
                      <a:pPr algn="ctr">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62025">
                <a:tc>
                  <a:txBody>
                    <a:bodyPr anchor="t" rtlCol="false"/>
                    <a:lstStyle/>
                    <a:p>
                      <a:pPr algn="ctr">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62025">
                <a:tc>
                  <a:txBody>
                    <a:bodyPr anchor="t" rtlCol="false"/>
                    <a:lstStyle/>
                    <a:p>
                      <a:pPr algn="ctr">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c>
                  <a:txBody>
                    <a:bodyPr anchor="t" rtlCol="false"/>
                    <a:lstStyle/>
                    <a:p>
                      <a:pPr algn="l">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9525">
                      <a:solidFill>
                        <a:srgbClr val="E4E4E4"/>
                      </a:solidFill>
                      <a:prstDash val="solid"/>
                      <a:round/>
                      <a:headEnd type="none" w="med" len="med"/>
                      <a:tailEnd type="none" w="med" len="med"/>
                    </a:lnB>
                  </a:tcPr>
                </a:tc>
              </a:tr>
              <a:tr h="962025">
                <a:tc>
                  <a:txBody>
                    <a:bodyPr anchor="t" rtlCol="false"/>
                    <a:lstStyle/>
                    <a:p>
                      <a:pPr algn="ctr">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c>
                  <a:txBody>
                    <a:bodyPr anchor="t" rtlCol="false"/>
                    <a:lstStyle/>
                    <a:p>
                      <a:pPr algn="l">
                        <a:lnSpc>
                          <a:spcPts val="4059"/>
                        </a:lnSpc>
                        <a:defRPr/>
                      </a:pPr>
                      <a:endParaRPr lang="en-US" sz="1100"/>
                    </a:p>
                  </a:txBody>
                  <a:tcPr marL="211594" marR="211594" marT="211594" marB="211594" anchor="ctr">
                    <a:lnL cmpd="sng" algn="ctr" cap="flat" w="0">
                      <a:solidFill>
                        <a:srgbClr val="DBDBDB"/>
                      </a:solidFill>
                      <a:prstDash val="solid"/>
                      <a:round/>
                      <a:headEnd type="none" w="med" len="med"/>
                      <a:tailEnd type="none" w="med" len="med"/>
                    </a:lnL>
                    <a:lnR cmpd="sng" algn="ctr" cap="flat" w="0">
                      <a:solidFill>
                        <a:srgbClr val="DBDBDB"/>
                      </a:solidFill>
                      <a:prstDash val="solid"/>
                      <a:round/>
                      <a:headEnd type="none" w="med" len="med"/>
                      <a:tailEnd type="none" w="med" len="med"/>
                    </a:lnR>
                    <a:lnT cmpd="sng" algn="ctr" cap="flat" w="9525">
                      <a:solidFill>
                        <a:srgbClr val="E4E4E4"/>
                      </a:solidFill>
                      <a:prstDash val="solid"/>
                      <a:round/>
                      <a:headEnd type="none" w="med" len="med"/>
                      <a:tailEnd type="none" w="med" len="med"/>
                    </a:lnT>
                    <a:lnB cmpd="sng" algn="ctr" cap="flat" w="0">
                      <a:solidFill>
                        <a:srgbClr val="DBDBDB"/>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58836" y="9674536"/>
            <a:ext cx="12746061" cy="1224929"/>
            <a:chOff x="0" y="0"/>
            <a:chExt cx="1049690" cy="100878"/>
          </a:xfrm>
        </p:grpSpPr>
        <p:sp>
          <p:nvSpPr>
            <p:cNvPr name="Freeform 3" id="3"/>
            <p:cNvSpPr/>
            <p:nvPr/>
          </p:nvSpPr>
          <p:spPr>
            <a:xfrm flipH="false" flipV="false" rot="0">
              <a:off x="0" y="0"/>
              <a:ext cx="1049690" cy="100878"/>
            </a:xfrm>
            <a:custGeom>
              <a:avLst/>
              <a:gdLst/>
              <a:ahLst/>
              <a:cxnLst/>
              <a:rect r="r" b="b" t="t" l="l"/>
              <a:pathLst>
                <a:path h="100878" w="1049690">
                  <a:moveTo>
                    <a:pt x="203200" y="0"/>
                  </a:moveTo>
                  <a:lnTo>
                    <a:pt x="846490" y="0"/>
                  </a:lnTo>
                  <a:lnTo>
                    <a:pt x="1049690" y="100878"/>
                  </a:lnTo>
                  <a:lnTo>
                    <a:pt x="0" y="100878"/>
                  </a:lnTo>
                  <a:lnTo>
                    <a:pt x="203200" y="0"/>
                  </a:lnTo>
                  <a:close/>
                </a:path>
              </a:pathLst>
            </a:custGeom>
            <a:solidFill>
              <a:srgbClr val="A20E20"/>
            </a:solidFill>
          </p:spPr>
        </p:sp>
        <p:sp>
          <p:nvSpPr>
            <p:cNvPr name="TextBox 4" id="4"/>
            <p:cNvSpPr txBox="true"/>
            <p:nvPr/>
          </p:nvSpPr>
          <p:spPr>
            <a:xfrm>
              <a:off x="127000" y="-38100"/>
              <a:ext cx="795690" cy="13897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306645" y="0"/>
            <a:ext cx="5635562" cy="11135791"/>
          </a:xfrm>
          <a:custGeom>
            <a:avLst/>
            <a:gdLst/>
            <a:ahLst/>
            <a:cxnLst/>
            <a:rect r="r" b="b" t="t" l="l"/>
            <a:pathLst>
              <a:path h="11135791" w="5635562">
                <a:moveTo>
                  <a:pt x="0" y="0"/>
                </a:moveTo>
                <a:lnTo>
                  <a:pt x="5635562" y="0"/>
                </a:lnTo>
                <a:lnTo>
                  <a:pt x="5635562" y="11135791"/>
                </a:lnTo>
                <a:lnTo>
                  <a:pt x="0" y="11135791"/>
                </a:lnTo>
                <a:lnTo>
                  <a:pt x="0" y="0"/>
                </a:lnTo>
                <a:close/>
              </a:path>
            </a:pathLst>
          </a:custGeom>
          <a:blipFill>
            <a:blip r:embed="rId2"/>
            <a:stretch>
              <a:fillRect l="-73296" t="0" r="-101224" b="0"/>
            </a:stretch>
          </a:blipFill>
        </p:spPr>
      </p:sp>
      <p:sp>
        <p:nvSpPr>
          <p:cNvPr name="TextBox 6" id="6"/>
          <p:cNvSpPr txBox="true"/>
          <p:nvPr/>
        </p:nvSpPr>
        <p:spPr>
          <a:xfrm rot="0">
            <a:off x="8058836" y="640158"/>
            <a:ext cx="8438036" cy="1333500"/>
          </a:xfrm>
          <a:prstGeom prst="rect">
            <a:avLst/>
          </a:prstGeom>
        </p:spPr>
        <p:txBody>
          <a:bodyPr anchor="t" rtlCol="false" tIns="0" lIns="0" bIns="0" rIns="0">
            <a:spAutoFit/>
          </a:bodyPr>
          <a:lstStyle/>
          <a:p>
            <a:pPr algn="l">
              <a:lnSpc>
                <a:spcPts val="10439"/>
              </a:lnSpc>
            </a:pPr>
            <a:r>
              <a:rPr lang="en-US" sz="8699">
                <a:solidFill>
                  <a:srgbClr val="A20E20"/>
                </a:solidFill>
                <a:latin typeface="TT Hoves Bold"/>
                <a:ea typeface="TT Hoves Bold"/>
                <a:cs typeface="TT Hoves Bold"/>
                <a:sym typeface="TT Hoves Bold"/>
              </a:rPr>
              <a:t>INTRODUCTION</a:t>
            </a:r>
          </a:p>
        </p:txBody>
      </p:sp>
      <p:grpSp>
        <p:nvGrpSpPr>
          <p:cNvPr name="Group 7" id="7"/>
          <p:cNvGrpSpPr/>
          <p:nvPr/>
        </p:nvGrpSpPr>
        <p:grpSpPr>
          <a:xfrm rot="0">
            <a:off x="5538445" y="2289602"/>
            <a:ext cx="12373991" cy="7047558"/>
            <a:chOff x="0" y="0"/>
            <a:chExt cx="16498655" cy="9396744"/>
          </a:xfrm>
        </p:grpSpPr>
        <p:grpSp>
          <p:nvGrpSpPr>
            <p:cNvPr name="Group 8" id="8"/>
            <p:cNvGrpSpPr/>
            <p:nvPr/>
          </p:nvGrpSpPr>
          <p:grpSpPr>
            <a:xfrm rot="-5400000">
              <a:off x="-30659" y="259094"/>
              <a:ext cx="584306" cy="522988"/>
              <a:chOff x="0" y="0"/>
              <a:chExt cx="812800" cy="727504"/>
            </a:xfrm>
          </p:grpSpPr>
          <p:sp>
            <p:nvSpPr>
              <p:cNvPr name="Freeform 9" id="9"/>
              <p:cNvSpPr/>
              <p:nvPr/>
            </p:nvSpPr>
            <p:spPr>
              <a:xfrm flipH="false" flipV="false" rot="0">
                <a:off x="0" y="0"/>
                <a:ext cx="812800" cy="727504"/>
              </a:xfrm>
              <a:custGeom>
                <a:avLst/>
                <a:gdLst/>
                <a:ahLst/>
                <a:cxnLst/>
                <a:rect r="r" b="b" t="t" l="l"/>
                <a:pathLst>
                  <a:path h="727504" w="812800">
                    <a:moveTo>
                      <a:pt x="406400" y="727504"/>
                    </a:moveTo>
                    <a:lnTo>
                      <a:pt x="812800" y="0"/>
                    </a:lnTo>
                    <a:lnTo>
                      <a:pt x="0" y="0"/>
                    </a:lnTo>
                    <a:lnTo>
                      <a:pt x="406400" y="727504"/>
                    </a:lnTo>
                    <a:close/>
                  </a:path>
                </a:pathLst>
              </a:custGeom>
              <a:solidFill>
                <a:srgbClr val="E8223B"/>
              </a:solidFill>
              <a:ln cap="sq">
                <a:noFill/>
                <a:prstDash val="solid"/>
                <a:miter/>
              </a:ln>
            </p:spPr>
          </p:sp>
          <p:sp>
            <p:nvSpPr>
              <p:cNvPr name="TextBox 10" id="10"/>
              <p:cNvSpPr txBox="true"/>
              <p:nvPr/>
            </p:nvSpPr>
            <p:spPr>
              <a:xfrm>
                <a:off x="127000" y="42440"/>
                <a:ext cx="558800" cy="347295"/>
              </a:xfrm>
              <a:prstGeom prst="rect">
                <a:avLst/>
              </a:prstGeom>
            </p:spPr>
            <p:txBody>
              <a:bodyPr anchor="ctr" rtlCol="false" tIns="50800" lIns="50800" bIns="50800" rIns="50800"/>
              <a:lstStyle/>
              <a:p>
                <a:pPr algn="ctr">
                  <a:lnSpc>
                    <a:spcPts val="139"/>
                  </a:lnSpc>
                </a:pPr>
              </a:p>
            </p:txBody>
          </p:sp>
        </p:grpSp>
        <p:sp>
          <p:nvSpPr>
            <p:cNvPr name="TextBox 11" id="11"/>
            <p:cNvSpPr txBox="true"/>
            <p:nvPr/>
          </p:nvSpPr>
          <p:spPr>
            <a:xfrm rot="0">
              <a:off x="827788" y="-66675"/>
              <a:ext cx="15670867" cy="3330998"/>
            </a:xfrm>
            <a:prstGeom prst="rect">
              <a:avLst/>
            </a:prstGeom>
          </p:spPr>
          <p:txBody>
            <a:bodyPr anchor="t" rtlCol="false" tIns="0" lIns="0" bIns="0" rIns="0">
              <a:spAutoFit/>
            </a:bodyPr>
            <a:lstStyle/>
            <a:p>
              <a:pPr algn="l">
                <a:lnSpc>
                  <a:spcPts val="3920"/>
                </a:lnSpc>
              </a:pPr>
              <a:r>
                <a:rPr lang="en-US" sz="2800">
                  <a:solidFill>
                    <a:srgbClr val="031534"/>
                  </a:solidFill>
                  <a:latin typeface="Helvetica World"/>
                  <a:ea typeface="Helvetica World"/>
                  <a:cs typeface="Helvetica World"/>
                  <a:sym typeface="Helvetica World"/>
                </a:rPr>
                <a:t>Since its inception in 1981, Infosys has been a key player in the global technology services and consulting sector. As a publicly traded company on</a:t>
              </a:r>
              <a:r>
                <a:rPr lang="en-US" sz="2800">
                  <a:solidFill>
                    <a:srgbClr val="031534"/>
                  </a:solidFill>
                  <a:latin typeface="Helvetica World Bold"/>
                  <a:ea typeface="Helvetica World Bold"/>
                  <a:cs typeface="Helvetica World Bold"/>
                  <a:sym typeface="Helvetica World Bold"/>
                </a:rPr>
                <a:t> </a:t>
              </a:r>
              <a:r>
                <a:rPr lang="en-US" sz="2800">
                  <a:solidFill>
                    <a:srgbClr val="031534"/>
                  </a:solidFill>
                  <a:latin typeface="Helvetica World"/>
                  <a:ea typeface="Helvetica World"/>
                  <a:cs typeface="Helvetica World"/>
                  <a:sym typeface="Helvetica World"/>
                </a:rPr>
                <a:t>the</a:t>
              </a:r>
              <a:r>
                <a:rPr lang="en-US" sz="2800">
                  <a:solidFill>
                    <a:srgbClr val="031534"/>
                  </a:solidFill>
                  <a:latin typeface="Helvetica World Bold"/>
                  <a:ea typeface="Helvetica World Bold"/>
                  <a:cs typeface="Helvetica World Bold"/>
                  <a:sym typeface="Helvetica World Bold"/>
                </a:rPr>
                <a:t> Indian Stock Exchange</a:t>
              </a:r>
              <a:r>
                <a:rPr lang="en-US" sz="2800">
                  <a:solidFill>
                    <a:srgbClr val="031534"/>
                  </a:solidFill>
                  <a:latin typeface="Helvetica World"/>
                  <a:ea typeface="Helvetica World"/>
                  <a:cs typeface="Helvetica World"/>
                  <a:sym typeface="Helvetica World"/>
                </a:rPr>
                <a:t> since </a:t>
              </a:r>
              <a:r>
                <a:rPr lang="en-US" sz="2800">
                  <a:solidFill>
                    <a:srgbClr val="031534"/>
                  </a:solidFill>
                  <a:latin typeface="Helvetica World Bold"/>
                  <a:ea typeface="Helvetica World Bold"/>
                  <a:cs typeface="Helvetica World Bold"/>
                  <a:sym typeface="Helvetica World Bold"/>
                </a:rPr>
                <a:t>1996</a:t>
              </a:r>
              <a:r>
                <a:rPr lang="en-US" sz="2800">
                  <a:solidFill>
                    <a:srgbClr val="031534"/>
                  </a:solidFill>
                  <a:latin typeface="Helvetica World"/>
                  <a:ea typeface="Helvetica World"/>
                  <a:cs typeface="Helvetica World"/>
                  <a:sym typeface="Helvetica World"/>
                </a:rPr>
                <a:t>, Infosys's stock has witnessed significant growth, influenced by various market factors, industry trends, and global economic shifts.</a:t>
              </a:r>
            </a:p>
          </p:txBody>
        </p:sp>
        <p:sp>
          <p:nvSpPr>
            <p:cNvPr name="TextBox 12" id="12"/>
            <p:cNvSpPr txBox="true"/>
            <p:nvPr/>
          </p:nvSpPr>
          <p:spPr>
            <a:xfrm rot="0">
              <a:off x="847214" y="3952556"/>
              <a:ext cx="15651441" cy="1953048"/>
            </a:xfrm>
            <a:prstGeom prst="rect">
              <a:avLst/>
            </a:prstGeom>
          </p:spPr>
          <p:txBody>
            <a:bodyPr anchor="t" rtlCol="false" tIns="0" lIns="0" bIns="0" rIns="0">
              <a:spAutoFit/>
            </a:bodyPr>
            <a:lstStyle/>
            <a:p>
              <a:pPr algn="l">
                <a:lnSpc>
                  <a:spcPts val="3920"/>
                </a:lnSpc>
              </a:pPr>
              <a:r>
                <a:rPr lang="en-US" sz="2800">
                  <a:solidFill>
                    <a:srgbClr val="031534"/>
                  </a:solidFill>
                  <a:latin typeface="Helvetica World"/>
                  <a:ea typeface="Helvetica World"/>
                  <a:cs typeface="Helvetica World"/>
                  <a:sym typeface="Helvetica World"/>
                </a:rPr>
                <a:t>Predicting the stock price of such a dynamic entity requires not only an understanding of historical data but also the application of advanced machine learning techniques.</a:t>
              </a:r>
            </a:p>
          </p:txBody>
        </p:sp>
        <p:grpSp>
          <p:nvGrpSpPr>
            <p:cNvPr name="Group 13" id="13"/>
            <p:cNvGrpSpPr/>
            <p:nvPr/>
          </p:nvGrpSpPr>
          <p:grpSpPr>
            <a:xfrm rot="-5400000">
              <a:off x="-22289" y="4077245"/>
              <a:ext cx="567567" cy="522988"/>
              <a:chOff x="0" y="0"/>
              <a:chExt cx="812800" cy="748960"/>
            </a:xfrm>
          </p:grpSpPr>
          <p:sp>
            <p:nvSpPr>
              <p:cNvPr name="Freeform 14" id="14"/>
              <p:cNvSpPr/>
              <p:nvPr/>
            </p:nvSpPr>
            <p:spPr>
              <a:xfrm flipH="false" flipV="false" rot="0">
                <a:off x="0" y="0"/>
                <a:ext cx="812800" cy="748960"/>
              </a:xfrm>
              <a:custGeom>
                <a:avLst/>
                <a:gdLst/>
                <a:ahLst/>
                <a:cxnLst/>
                <a:rect r="r" b="b" t="t" l="l"/>
                <a:pathLst>
                  <a:path h="748960" w="812800">
                    <a:moveTo>
                      <a:pt x="406400" y="748960"/>
                    </a:moveTo>
                    <a:lnTo>
                      <a:pt x="812800" y="0"/>
                    </a:lnTo>
                    <a:lnTo>
                      <a:pt x="0" y="0"/>
                    </a:lnTo>
                    <a:lnTo>
                      <a:pt x="406400" y="748960"/>
                    </a:lnTo>
                    <a:close/>
                  </a:path>
                </a:pathLst>
              </a:custGeom>
              <a:solidFill>
                <a:srgbClr val="E8223B"/>
              </a:solidFill>
              <a:ln cap="sq">
                <a:noFill/>
                <a:prstDash val="solid"/>
                <a:miter/>
              </a:ln>
            </p:spPr>
          </p:sp>
          <p:sp>
            <p:nvSpPr>
              <p:cNvPr name="TextBox 15" id="15"/>
              <p:cNvSpPr txBox="true"/>
              <p:nvPr/>
            </p:nvSpPr>
            <p:spPr>
              <a:xfrm>
                <a:off x="127000" y="43972"/>
                <a:ext cx="558800" cy="357256"/>
              </a:xfrm>
              <a:prstGeom prst="rect">
                <a:avLst/>
              </a:prstGeom>
            </p:spPr>
            <p:txBody>
              <a:bodyPr anchor="ctr" rtlCol="false" tIns="50800" lIns="50800" bIns="50800" rIns="50800"/>
              <a:lstStyle/>
              <a:p>
                <a:pPr algn="ctr" marL="0" indent="0" lvl="0">
                  <a:lnSpc>
                    <a:spcPts val="139"/>
                  </a:lnSpc>
                  <a:spcBef>
                    <a:spcPct val="0"/>
                  </a:spcBef>
                </a:pPr>
              </a:p>
            </p:txBody>
          </p:sp>
        </p:grpSp>
        <p:grpSp>
          <p:nvGrpSpPr>
            <p:cNvPr name="Group 16" id="16"/>
            <p:cNvGrpSpPr/>
            <p:nvPr/>
          </p:nvGrpSpPr>
          <p:grpSpPr>
            <a:xfrm rot="-5400000">
              <a:off x="-10094" y="6510765"/>
              <a:ext cx="562603" cy="503563"/>
              <a:chOff x="0" y="0"/>
              <a:chExt cx="812800" cy="727504"/>
            </a:xfrm>
          </p:grpSpPr>
          <p:sp>
            <p:nvSpPr>
              <p:cNvPr name="Freeform 17" id="17"/>
              <p:cNvSpPr/>
              <p:nvPr/>
            </p:nvSpPr>
            <p:spPr>
              <a:xfrm flipH="false" flipV="false" rot="0">
                <a:off x="0" y="0"/>
                <a:ext cx="812800" cy="727504"/>
              </a:xfrm>
              <a:custGeom>
                <a:avLst/>
                <a:gdLst/>
                <a:ahLst/>
                <a:cxnLst/>
                <a:rect r="r" b="b" t="t" l="l"/>
                <a:pathLst>
                  <a:path h="727504" w="812800">
                    <a:moveTo>
                      <a:pt x="406400" y="727504"/>
                    </a:moveTo>
                    <a:lnTo>
                      <a:pt x="812800" y="0"/>
                    </a:lnTo>
                    <a:lnTo>
                      <a:pt x="0" y="0"/>
                    </a:lnTo>
                    <a:lnTo>
                      <a:pt x="406400" y="727504"/>
                    </a:lnTo>
                    <a:close/>
                  </a:path>
                </a:pathLst>
              </a:custGeom>
              <a:solidFill>
                <a:srgbClr val="E8223B"/>
              </a:solidFill>
              <a:ln cap="sq">
                <a:noFill/>
                <a:prstDash val="solid"/>
                <a:miter/>
              </a:ln>
            </p:spPr>
          </p:sp>
          <p:sp>
            <p:nvSpPr>
              <p:cNvPr name="TextBox 18" id="18"/>
              <p:cNvSpPr txBox="true"/>
              <p:nvPr/>
            </p:nvSpPr>
            <p:spPr>
              <a:xfrm>
                <a:off x="127000" y="42440"/>
                <a:ext cx="558800" cy="347295"/>
              </a:xfrm>
              <a:prstGeom prst="rect">
                <a:avLst/>
              </a:prstGeom>
            </p:spPr>
            <p:txBody>
              <a:bodyPr anchor="ctr" rtlCol="false" tIns="50800" lIns="50800" bIns="50800" rIns="50800"/>
              <a:lstStyle/>
              <a:p>
                <a:pPr algn="ctr">
                  <a:lnSpc>
                    <a:spcPts val="139"/>
                  </a:lnSpc>
                </a:pPr>
              </a:p>
            </p:txBody>
          </p:sp>
        </p:grpSp>
        <p:sp>
          <p:nvSpPr>
            <p:cNvPr name="TextBox 19" id="19"/>
            <p:cNvSpPr txBox="true"/>
            <p:nvPr/>
          </p:nvSpPr>
          <p:spPr>
            <a:xfrm rot="0">
              <a:off x="827788" y="6122896"/>
              <a:ext cx="15645467" cy="3273848"/>
            </a:xfrm>
            <a:prstGeom prst="rect">
              <a:avLst/>
            </a:prstGeom>
          </p:spPr>
          <p:txBody>
            <a:bodyPr anchor="t" rtlCol="false" tIns="0" lIns="0" bIns="0" rIns="0">
              <a:spAutoFit/>
            </a:bodyPr>
            <a:lstStyle/>
            <a:p>
              <a:pPr algn="l" marL="0" indent="0" lvl="1">
                <a:lnSpc>
                  <a:spcPts val="3920"/>
                </a:lnSpc>
                <a:spcBef>
                  <a:spcPct val="0"/>
                </a:spcBef>
              </a:pPr>
              <a:r>
                <a:rPr lang="en-US" sz="2800" strike="noStrike" u="none">
                  <a:solidFill>
                    <a:srgbClr val="031534"/>
                  </a:solidFill>
                  <a:latin typeface="Helvetica World"/>
                  <a:ea typeface="Helvetica World"/>
                  <a:cs typeface="Helvetica World"/>
                  <a:sym typeface="Helvetica World"/>
                </a:rPr>
                <a:t>In this presentation, we delve into the prediction of Infosys's stock prices using sophisticated time series models and machine learning algorithms. We start by exploring the historical data, beginning from 1996, to understand the trends and patterns that have shaped Infosys's stock performance over the years.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623" y="9533108"/>
            <a:ext cx="11031204" cy="1028700"/>
            <a:chOff x="0" y="0"/>
            <a:chExt cx="14708273" cy="1371600"/>
          </a:xfrm>
        </p:grpSpPr>
        <p:grpSp>
          <p:nvGrpSpPr>
            <p:cNvPr name="Group 3" id="3"/>
            <p:cNvGrpSpPr/>
            <p:nvPr/>
          </p:nvGrpSpPr>
          <p:grpSpPr>
            <a:xfrm rot="0">
              <a:off x="0" y="0"/>
              <a:ext cx="14708273" cy="1371600"/>
              <a:chOff x="0" y="0"/>
              <a:chExt cx="2008558" cy="187305"/>
            </a:xfrm>
          </p:grpSpPr>
          <p:sp>
            <p:nvSpPr>
              <p:cNvPr name="Freeform 4" id="4"/>
              <p:cNvSpPr/>
              <p:nvPr/>
            </p:nvSpPr>
            <p:spPr>
              <a:xfrm flipH="false" flipV="false" rot="0">
                <a:off x="0" y="0"/>
                <a:ext cx="2008558" cy="187305"/>
              </a:xfrm>
              <a:custGeom>
                <a:avLst/>
                <a:gdLst/>
                <a:ahLst/>
                <a:cxnLst/>
                <a:rect r="r" b="b" t="t" l="l"/>
                <a:pathLst>
                  <a:path h="187305" w="2008558">
                    <a:moveTo>
                      <a:pt x="203200" y="0"/>
                    </a:moveTo>
                    <a:lnTo>
                      <a:pt x="1805358" y="0"/>
                    </a:lnTo>
                    <a:lnTo>
                      <a:pt x="2008558" y="187305"/>
                    </a:lnTo>
                    <a:lnTo>
                      <a:pt x="0" y="187305"/>
                    </a:lnTo>
                    <a:lnTo>
                      <a:pt x="203200" y="0"/>
                    </a:lnTo>
                    <a:close/>
                  </a:path>
                </a:pathLst>
              </a:custGeom>
              <a:solidFill>
                <a:srgbClr val="A20E20"/>
              </a:solidFill>
            </p:spPr>
          </p:sp>
          <p:sp>
            <p:nvSpPr>
              <p:cNvPr name="TextBox 5" id="5"/>
              <p:cNvSpPr txBox="true"/>
              <p:nvPr/>
            </p:nvSpPr>
            <p:spPr>
              <a:xfrm>
                <a:off x="127000" y="-38100"/>
                <a:ext cx="1754558" cy="225405"/>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5803897" y="475615"/>
              <a:ext cx="5163107" cy="391795"/>
            </a:xfrm>
            <a:prstGeom prst="rect">
              <a:avLst/>
            </a:prstGeom>
          </p:spPr>
          <p:txBody>
            <a:bodyPr anchor="t" rtlCol="false" tIns="0" lIns="0" bIns="0" rIns="0">
              <a:spAutoFit/>
            </a:bodyPr>
            <a:lstStyle/>
            <a:p>
              <a:pPr algn="l" marL="0" indent="0" lvl="0">
                <a:lnSpc>
                  <a:spcPts val="2340"/>
                </a:lnSpc>
                <a:spcBef>
                  <a:spcPct val="0"/>
                </a:spcBef>
              </a:pPr>
            </a:p>
          </p:txBody>
        </p:sp>
      </p:grpSp>
      <p:grpSp>
        <p:nvGrpSpPr>
          <p:cNvPr name="Group 7" id="7"/>
          <p:cNvGrpSpPr>
            <a:grpSpLocks noChangeAspect="true"/>
          </p:cNvGrpSpPr>
          <p:nvPr/>
        </p:nvGrpSpPr>
        <p:grpSpPr>
          <a:xfrm rot="0">
            <a:off x="11171576" y="-1053125"/>
            <a:ext cx="17825590" cy="12140804"/>
            <a:chOff x="0" y="0"/>
            <a:chExt cx="5475623" cy="3729384"/>
          </a:xfrm>
        </p:grpSpPr>
        <p:sp>
          <p:nvSpPr>
            <p:cNvPr name="Freeform 8" id="8"/>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031534"/>
            </a:solidFill>
          </p:spPr>
        </p:sp>
        <p:sp>
          <p:nvSpPr>
            <p:cNvPr name="Freeform 9" id="9"/>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15086" t="0" r="-15086" b="0"/>
              </a:stretch>
            </a:blipFill>
          </p:spPr>
        </p:sp>
      </p:grpSp>
      <p:grpSp>
        <p:nvGrpSpPr>
          <p:cNvPr name="Group 10" id="10"/>
          <p:cNvGrpSpPr/>
          <p:nvPr/>
        </p:nvGrpSpPr>
        <p:grpSpPr>
          <a:xfrm rot="-10800000">
            <a:off x="14447117" y="-331087"/>
            <a:ext cx="7681766" cy="3540443"/>
            <a:chOff x="0" y="0"/>
            <a:chExt cx="406400" cy="187305"/>
          </a:xfrm>
        </p:grpSpPr>
        <p:sp>
          <p:nvSpPr>
            <p:cNvPr name="Freeform 11" id="11"/>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alpha val="80000"/>
              </a:srgbClr>
            </a:solidFill>
          </p:spPr>
        </p:sp>
        <p:sp>
          <p:nvSpPr>
            <p:cNvPr name="TextBox 12" id="12"/>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1028700" y="713143"/>
            <a:ext cx="12627597" cy="1918716"/>
            <a:chOff x="0" y="0"/>
            <a:chExt cx="16836795" cy="2558288"/>
          </a:xfrm>
        </p:grpSpPr>
        <p:grpSp>
          <p:nvGrpSpPr>
            <p:cNvPr name="Group 14" id="14"/>
            <p:cNvGrpSpPr/>
            <p:nvPr/>
          </p:nvGrpSpPr>
          <p:grpSpPr>
            <a:xfrm rot="0">
              <a:off x="0" y="1714500"/>
              <a:ext cx="5604783" cy="843788"/>
              <a:chOff x="0" y="0"/>
              <a:chExt cx="1107118" cy="166674"/>
            </a:xfrm>
          </p:grpSpPr>
          <p:sp>
            <p:nvSpPr>
              <p:cNvPr name="Freeform 15" id="15"/>
              <p:cNvSpPr/>
              <p:nvPr/>
            </p:nvSpPr>
            <p:spPr>
              <a:xfrm flipH="false" flipV="false" rot="0">
                <a:off x="0" y="0"/>
                <a:ext cx="1107118" cy="166674"/>
              </a:xfrm>
              <a:custGeom>
                <a:avLst/>
                <a:gdLst/>
                <a:ahLst/>
                <a:cxnLst/>
                <a:rect r="r" b="b" t="t" l="l"/>
                <a:pathLst>
                  <a:path h="166674" w="1107118">
                    <a:moveTo>
                      <a:pt x="0" y="0"/>
                    </a:moveTo>
                    <a:lnTo>
                      <a:pt x="1107118" y="0"/>
                    </a:lnTo>
                    <a:lnTo>
                      <a:pt x="1107118" y="166674"/>
                    </a:lnTo>
                    <a:lnTo>
                      <a:pt x="0" y="166674"/>
                    </a:lnTo>
                    <a:close/>
                  </a:path>
                </a:pathLst>
              </a:custGeom>
              <a:solidFill>
                <a:srgbClr val="E4E4E4"/>
              </a:solidFill>
              <a:ln w="9525" cap="sq">
                <a:solidFill>
                  <a:srgbClr val="2A2E3A"/>
                </a:solidFill>
                <a:prstDash val="solid"/>
                <a:miter/>
              </a:ln>
            </p:spPr>
          </p:sp>
          <p:sp>
            <p:nvSpPr>
              <p:cNvPr name="TextBox 16" id="16"/>
              <p:cNvSpPr txBox="true"/>
              <p:nvPr/>
            </p:nvSpPr>
            <p:spPr>
              <a:xfrm>
                <a:off x="0" y="-66675"/>
                <a:ext cx="1107118" cy="233349"/>
              </a:xfrm>
              <a:prstGeom prst="rect">
                <a:avLst/>
              </a:prstGeom>
            </p:spPr>
            <p:txBody>
              <a:bodyPr anchor="ctr" rtlCol="false" tIns="50800" lIns="50800" bIns="50800" rIns="50800"/>
              <a:lstStyle/>
              <a:p>
                <a:pPr algn="ctr" marL="0" indent="0" lvl="0">
                  <a:lnSpc>
                    <a:spcPts val="4199"/>
                  </a:lnSpc>
                  <a:spcBef>
                    <a:spcPct val="0"/>
                  </a:spcBef>
                </a:pPr>
                <a:r>
                  <a:rPr lang="en-US" sz="2999">
                    <a:solidFill>
                      <a:srgbClr val="A20E20"/>
                    </a:solidFill>
                    <a:latin typeface="Helios Bold"/>
                    <a:ea typeface="Helios Bold"/>
                    <a:cs typeface="Helios Bold"/>
                    <a:sym typeface="Helios Bold"/>
                  </a:rPr>
                  <a:t>Vision</a:t>
                </a:r>
              </a:p>
            </p:txBody>
          </p:sp>
        </p:grpSp>
        <p:grpSp>
          <p:nvGrpSpPr>
            <p:cNvPr name="Group 17" id="17"/>
            <p:cNvGrpSpPr/>
            <p:nvPr/>
          </p:nvGrpSpPr>
          <p:grpSpPr>
            <a:xfrm rot="0">
              <a:off x="6104434" y="1714500"/>
              <a:ext cx="5515408" cy="843788"/>
              <a:chOff x="0" y="0"/>
              <a:chExt cx="1089463" cy="166674"/>
            </a:xfrm>
          </p:grpSpPr>
          <p:sp>
            <p:nvSpPr>
              <p:cNvPr name="Freeform 18" id="18"/>
              <p:cNvSpPr/>
              <p:nvPr/>
            </p:nvSpPr>
            <p:spPr>
              <a:xfrm flipH="false" flipV="false" rot="0">
                <a:off x="0" y="0"/>
                <a:ext cx="1089463" cy="166674"/>
              </a:xfrm>
              <a:custGeom>
                <a:avLst/>
                <a:gdLst/>
                <a:ahLst/>
                <a:cxnLst/>
                <a:rect r="r" b="b" t="t" l="l"/>
                <a:pathLst>
                  <a:path h="166674" w="1089463">
                    <a:moveTo>
                      <a:pt x="0" y="0"/>
                    </a:moveTo>
                    <a:lnTo>
                      <a:pt x="1089463" y="0"/>
                    </a:lnTo>
                    <a:lnTo>
                      <a:pt x="1089463" y="166674"/>
                    </a:lnTo>
                    <a:lnTo>
                      <a:pt x="0" y="166674"/>
                    </a:lnTo>
                    <a:close/>
                  </a:path>
                </a:pathLst>
              </a:custGeom>
              <a:solidFill>
                <a:srgbClr val="E4E4E4"/>
              </a:solidFill>
              <a:ln w="9525" cap="sq">
                <a:solidFill>
                  <a:srgbClr val="2A2E3A"/>
                </a:solidFill>
                <a:prstDash val="solid"/>
                <a:miter/>
              </a:ln>
            </p:spPr>
          </p:sp>
          <p:sp>
            <p:nvSpPr>
              <p:cNvPr name="TextBox 19" id="19"/>
              <p:cNvSpPr txBox="true"/>
              <p:nvPr/>
            </p:nvSpPr>
            <p:spPr>
              <a:xfrm>
                <a:off x="0" y="-66675"/>
                <a:ext cx="1089463" cy="233349"/>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ea typeface="Helios Bold"/>
                    <a:cs typeface="Helios Bold"/>
                    <a:sym typeface="Helios Bold"/>
                  </a:rPr>
                  <a:t>Mission</a:t>
                </a:r>
              </a:p>
            </p:txBody>
          </p:sp>
        </p:grpSp>
        <p:sp>
          <p:nvSpPr>
            <p:cNvPr name="TextBox 20" id="20"/>
            <p:cNvSpPr txBox="true"/>
            <p:nvPr/>
          </p:nvSpPr>
          <p:spPr>
            <a:xfrm rot="0">
              <a:off x="0" y="0"/>
              <a:ext cx="16836795" cy="1714500"/>
            </a:xfrm>
            <a:prstGeom prst="rect">
              <a:avLst/>
            </a:prstGeom>
          </p:spPr>
          <p:txBody>
            <a:bodyPr anchor="t" rtlCol="false" tIns="0" lIns="0" bIns="0" rIns="0">
              <a:spAutoFit/>
            </a:bodyPr>
            <a:lstStyle/>
            <a:p>
              <a:pPr algn="l">
                <a:lnSpc>
                  <a:spcPts val="10199"/>
                </a:lnSpc>
              </a:pPr>
              <a:r>
                <a:rPr lang="en-US" sz="8499">
                  <a:solidFill>
                    <a:srgbClr val="A20E20"/>
                  </a:solidFill>
                  <a:latin typeface="TT Hoves Bold"/>
                  <a:ea typeface="TT Hoves Bold"/>
                  <a:cs typeface="TT Hoves Bold"/>
                  <a:sym typeface="TT Hoves Bold"/>
                </a:rPr>
                <a:t>PROBLEM STATEMENT</a:t>
              </a:r>
            </a:p>
          </p:txBody>
        </p:sp>
      </p:grpSp>
      <p:sp>
        <p:nvSpPr>
          <p:cNvPr name="TextBox 21" id="21"/>
          <p:cNvSpPr txBox="true"/>
          <p:nvPr/>
        </p:nvSpPr>
        <p:spPr>
          <a:xfrm rot="0">
            <a:off x="473829" y="2969799"/>
            <a:ext cx="15245778" cy="6253607"/>
          </a:xfrm>
          <a:prstGeom prst="rect">
            <a:avLst/>
          </a:prstGeom>
        </p:spPr>
        <p:txBody>
          <a:bodyPr anchor="t" rtlCol="false" tIns="0" lIns="0" bIns="0" rIns="0">
            <a:spAutoFit/>
          </a:bodyPr>
          <a:lstStyle/>
          <a:p>
            <a:pPr algn="l" marL="518160" indent="-259080" lvl="1">
              <a:lnSpc>
                <a:spcPts val="3264"/>
              </a:lnSpc>
              <a:buFont typeface="Arial"/>
              <a:buChar char="•"/>
            </a:pPr>
            <a:r>
              <a:rPr lang="en-US" sz="2400">
                <a:solidFill>
                  <a:srgbClr val="031534"/>
                </a:solidFill>
                <a:latin typeface="Helvetica World"/>
                <a:ea typeface="Helvetica World"/>
                <a:cs typeface="Helvetica World"/>
                <a:sym typeface="Helvetica World"/>
              </a:rPr>
              <a:t>In the volatile and rapidly changing stock market, accurately predicting stock prices is a significant      challenge that investors, analysts, and financial institutions face daily.</a:t>
            </a:r>
          </a:p>
          <a:p>
            <a:pPr algn="l">
              <a:lnSpc>
                <a:spcPts val="816"/>
              </a:lnSpc>
            </a:pPr>
          </a:p>
          <a:p>
            <a:pPr algn="l" marL="518160" indent="-259080" lvl="1">
              <a:lnSpc>
                <a:spcPts val="3264"/>
              </a:lnSpc>
              <a:buFont typeface="Arial"/>
              <a:buChar char="•"/>
            </a:pPr>
            <a:r>
              <a:rPr lang="en-US" sz="2400">
                <a:solidFill>
                  <a:srgbClr val="031534"/>
                </a:solidFill>
                <a:latin typeface="Helvetica World"/>
                <a:ea typeface="Helvetica World"/>
                <a:cs typeface="Helvetica World"/>
                <a:sym typeface="Helvetica World"/>
              </a:rPr>
              <a:t> For a company like Infosys, a global leader in IT services, reliable stock price predictions are crucial for making </a:t>
            </a:r>
            <a:r>
              <a:rPr lang="en-US" sz="2400">
                <a:solidFill>
                  <a:srgbClr val="031534"/>
                </a:solidFill>
                <a:latin typeface="Helvetica World Bold"/>
                <a:ea typeface="Helvetica World Bold"/>
                <a:cs typeface="Helvetica World Bold"/>
                <a:sym typeface="Helvetica World Bold"/>
              </a:rPr>
              <a:t>informed investment decisions, managing risks, and developing strategies for             financial growth</a:t>
            </a:r>
            <a:r>
              <a:rPr lang="en-US" sz="2400">
                <a:solidFill>
                  <a:srgbClr val="031534"/>
                </a:solidFill>
                <a:latin typeface="Helvetica World"/>
                <a:ea typeface="Helvetica World"/>
                <a:cs typeface="Helvetica World"/>
                <a:sym typeface="Helvetica World"/>
              </a:rPr>
              <a:t>. </a:t>
            </a:r>
          </a:p>
          <a:p>
            <a:pPr algn="l">
              <a:lnSpc>
                <a:spcPts val="816"/>
              </a:lnSpc>
            </a:pPr>
          </a:p>
          <a:p>
            <a:pPr algn="l" marL="518160" indent="-259080" lvl="1">
              <a:lnSpc>
                <a:spcPts val="3264"/>
              </a:lnSpc>
              <a:buFont typeface="Arial"/>
              <a:buChar char="•"/>
            </a:pPr>
            <a:r>
              <a:rPr lang="en-US" sz="2400">
                <a:solidFill>
                  <a:srgbClr val="031534"/>
                </a:solidFill>
                <a:latin typeface="Helvetica World"/>
                <a:ea typeface="Helvetica World"/>
                <a:cs typeface="Helvetica World"/>
                <a:sym typeface="Helvetica World"/>
              </a:rPr>
              <a:t>Traditional methods of stock price prediction often fall short in capturing the complex, non-linear                     patterns present in financial time series data.</a:t>
            </a:r>
          </a:p>
          <a:p>
            <a:pPr algn="l">
              <a:lnSpc>
                <a:spcPts val="816"/>
              </a:lnSpc>
            </a:pPr>
          </a:p>
          <a:p>
            <a:pPr algn="l" marL="518160" indent="-259080" lvl="1">
              <a:lnSpc>
                <a:spcPts val="3264"/>
              </a:lnSpc>
              <a:buFont typeface="Arial"/>
              <a:buChar char="•"/>
            </a:pPr>
            <a:r>
              <a:rPr lang="en-US" sz="2400">
                <a:solidFill>
                  <a:srgbClr val="031534"/>
                </a:solidFill>
                <a:latin typeface="Helvetica World"/>
                <a:ea typeface="Helvetica World"/>
                <a:cs typeface="Helvetica World"/>
                <a:sym typeface="Helvetica World"/>
              </a:rPr>
              <a:t>Given the importance of accurate predictions in shaping investment strategies and                               understanding market behavior, this project aims to explore and implement advanced machine                   learning models, including ARIMA, Auto ARIMA, XGBoost, Linear Regression, LSTM, and                                 GRU, to enhance the accuracy and reliability of Infosys stock price predictions. </a:t>
            </a:r>
          </a:p>
          <a:p>
            <a:pPr algn="l">
              <a:lnSpc>
                <a:spcPts val="816"/>
              </a:lnSpc>
            </a:pPr>
          </a:p>
          <a:p>
            <a:pPr algn="l" marL="518160" indent="-259080" lvl="1">
              <a:lnSpc>
                <a:spcPts val="3264"/>
              </a:lnSpc>
              <a:buFont typeface="Arial"/>
              <a:buChar char="•"/>
            </a:pPr>
            <a:r>
              <a:rPr lang="en-US" sz="2400">
                <a:solidFill>
                  <a:srgbClr val="031534"/>
                </a:solidFill>
                <a:latin typeface="Helvetica World"/>
                <a:ea typeface="Helvetica World"/>
                <a:cs typeface="Helvetica World"/>
                <a:sym typeface="Helvetica World"/>
              </a:rPr>
              <a:t>By leveraging historical data starting from 1996, the project seeks to provide deeper                                       insights into the factors influencing stock prices and to develop a robust predictive                                                          model that can assist stakeholders in making more informed decisions.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98739" y="-25718"/>
            <a:ext cx="12189261" cy="2194494"/>
          </a:xfrm>
          <a:custGeom>
            <a:avLst/>
            <a:gdLst/>
            <a:ahLst/>
            <a:cxnLst/>
            <a:rect r="r" b="b" t="t" l="l"/>
            <a:pathLst>
              <a:path h="2194494" w="12189261">
                <a:moveTo>
                  <a:pt x="0" y="0"/>
                </a:moveTo>
                <a:lnTo>
                  <a:pt x="12189261" y="0"/>
                </a:lnTo>
                <a:lnTo>
                  <a:pt x="12189261" y="2194494"/>
                </a:lnTo>
                <a:lnTo>
                  <a:pt x="0" y="2194494"/>
                </a:lnTo>
                <a:lnTo>
                  <a:pt x="0" y="0"/>
                </a:lnTo>
                <a:close/>
              </a:path>
            </a:pathLst>
          </a:custGeom>
          <a:blipFill>
            <a:blip r:embed="rId2"/>
            <a:stretch>
              <a:fillRect l="0" t="-56146" r="0" b="-213920"/>
            </a:stretch>
          </a:blipFill>
        </p:spPr>
      </p:sp>
      <p:sp>
        <p:nvSpPr>
          <p:cNvPr name="Freeform 3" id="3"/>
          <p:cNvSpPr/>
          <p:nvPr/>
        </p:nvSpPr>
        <p:spPr>
          <a:xfrm flipH="false" flipV="false" rot="0">
            <a:off x="3348636" y="-1172159"/>
            <a:ext cx="16230600" cy="3340935"/>
          </a:xfrm>
          <a:custGeom>
            <a:avLst/>
            <a:gdLst/>
            <a:ahLst/>
            <a:cxnLst/>
            <a:rect r="r" b="b" t="t" l="l"/>
            <a:pathLst>
              <a:path h="3340935" w="16230600">
                <a:moveTo>
                  <a:pt x="0" y="0"/>
                </a:moveTo>
                <a:lnTo>
                  <a:pt x="16230600" y="0"/>
                </a:lnTo>
                <a:lnTo>
                  <a:pt x="16230600" y="3340935"/>
                </a:lnTo>
                <a:lnTo>
                  <a:pt x="0" y="3340935"/>
                </a:lnTo>
                <a:lnTo>
                  <a:pt x="0" y="0"/>
                </a:lnTo>
                <a:close/>
              </a:path>
            </a:pathLst>
          </a:custGeom>
          <a:blipFill>
            <a:blip r:embed="rId3"/>
            <a:stretch>
              <a:fillRect l="0" t="0" r="0" b="-121650"/>
            </a:stretch>
          </a:blipFill>
        </p:spPr>
      </p:sp>
      <p:grpSp>
        <p:nvGrpSpPr>
          <p:cNvPr name="Group 4" id="4"/>
          <p:cNvGrpSpPr/>
          <p:nvPr/>
        </p:nvGrpSpPr>
        <p:grpSpPr>
          <a:xfrm rot="-10800000">
            <a:off x="-6208040" y="-537927"/>
            <a:ext cx="15118279" cy="2706703"/>
            <a:chOff x="0" y="0"/>
            <a:chExt cx="1216146" cy="217733"/>
          </a:xfrm>
        </p:grpSpPr>
        <p:sp>
          <p:nvSpPr>
            <p:cNvPr name="Freeform 5" id="5"/>
            <p:cNvSpPr/>
            <p:nvPr/>
          </p:nvSpPr>
          <p:spPr>
            <a:xfrm flipH="false" flipV="false" rot="0">
              <a:off x="0" y="0"/>
              <a:ext cx="1216146" cy="217733"/>
            </a:xfrm>
            <a:custGeom>
              <a:avLst/>
              <a:gdLst/>
              <a:ahLst/>
              <a:cxnLst/>
              <a:rect r="r" b="b" t="t" l="l"/>
              <a:pathLst>
                <a:path h="217733" w="1216146">
                  <a:moveTo>
                    <a:pt x="203200" y="0"/>
                  </a:moveTo>
                  <a:lnTo>
                    <a:pt x="1012946" y="0"/>
                  </a:lnTo>
                  <a:lnTo>
                    <a:pt x="1216146" y="217733"/>
                  </a:lnTo>
                  <a:lnTo>
                    <a:pt x="0" y="217733"/>
                  </a:lnTo>
                  <a:lnTo>
                    <a:pt x="203200" y="0"/>
                  </a:lnTo>
                  <a:close/>
                </a:path>
              </a:pathLst>
            </a:custGeom>
            <a:solidFill>
              <a:srgbClr val="A20E20"/>
            </a:solidFill>
          </p:spPr>
        </p:sp>
        <p:sp>
          <p:nvSpPr>
            <p:cNvPr name="TextBox 6" id="6"/>
            <p:cNvSpPr txBox="true"/>
            <p:nvPr/>
          </p:nvSpPr>
          <p:spPr>
            <a:xfrm>
              <a:off x="127000" y="-38100"/>
              <a:ext cx="962146" cy="255833"/>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2422192" y="9592682"/>
            <a:ext cx="17157044" cy="1028700"/>
            <a:chOff x="0" y="0"/>
            <a:chExt cx="22876059" cy="1371600"/>
          </a:xfrm>
        </p:grpSpPr>
        <p:grpSp>
          <p:nvGrpSpPr>
            <p:cNvPr name="Group 8" id="8"/>
            <p:cNvGrpSpPr/>
            <p:nvPr/>
          </p:nvGrpSpPr>
          <p:grpSpPr>
            <a:xfrm rot="0">
              <a:off x="0" y="0"/>
              <a:ext cx="22876059" cy="1371600"/>
              <a:chOff x="0" y="0"/>
              <a:chExt cx="3123949" cy="187305"/>
            </a:xfrm>
          </p:grpSpPr>
          <p:sp>
            <p:nvSpPr>
              <p:cNvPr name="Freeform 9" id="9"/>
              <p:cNvSpPr/>
              <p:nvPr/>
            </p:nvSpPr>
            <p:spPr>
              <a:xfrm flipH="false" flipV="false" rot="0">
                <a:off x="0" y="0"/>
                <a:ext cx="3123949" cy="187305"/>
              </a:xfrm>
              <a:custGeom>
                <a:avLst/>
                <a:gdLst/>
                <a:ahLst/>
                <a:cxnLst/>
                <a:rect r="r" b="b" t="t" l="l"/>
                <a:pathLst>
                  <a:path h="187305" w="3123949">
                    <a:moveTo>
                      <a:pt x="203200" y="0"/>
                    </a:moveTo>
                    <a:lnTo>
                      <a:pt x="2920749" y="0"/>
                    </a:lnTo>
                    <a:lnTo>
                      <a:pt x="3123949" y="187305"/>
                    </a:lnTo>
                    <a:lnTo>
                      <a:pt x="0" y="187305"/>
                    </a:lnTo>
                    <a:lnTo>
                      <a:pt x="203200" y="0"/>
                    </a:lnTo>
                    <a:close/>
                  </a:path>
                </a:pathLst>
              </a:custGeom>
              <a:solidFill>
                <a:srgbClr val="A20E20"/>
              </a:solidFill>
            </p:spPr>
          </p:sp>
          <p:sp>
            <p:nvSpPr>
              <p:cNvPr name="TextBox 10" id="10"/>
              <p:cNvSpPr txBox="true"/>
              <p:nvPr/>
            </p:nvSpPr>
            <p:spPr>
              <a:xfrm>
                <a:off x="127000" y="-38100"/>
                <a:ext cx="2869949" cy="225405"/>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5782151" y="475615"/>
              <a:ext cx="8030279" cy="391795"/>
            </a:xfrm>
            <a:prstGeom prst="rect">
              <a:avLst/>
            </a:prstGeom>
          </p:spPr>
          <p:txBody>
            <a:bodyPr anchor="t" rtlCol="false" tIns="0" lIns="0" bIns="0" rIns="0">
              <a:spAutoFit/>
            </a:bodyPr>
            <a:lstStyle/>
            <a:p>
              <a:pPr algn="r" marL="0" indent="0" lvl="0">
                <a:lnSpc>
                  <a:spcPts val="2340"/>
                </a:lnSpc>
                <a:spcBef>
                  <a:spcPct val="0"/>
                </a:spcBef>
              </a:pPr>
            </a:p>
          </p:txBody>
        </p:sp>
      </p:grpSp>
      <p:sp>
        <p:nvSpPr>
          <p:cNvPr name="Freeform 12" id="12"/>
          <p:cNvSpPr/>
          <p:nvPr/>
        </p:nvSpPr>
        <p:spPr>
          <a:xfrm flipH="false" flipV="false" rot="0">
            <a:off x="10379826" y="2541851"/>
            <a:ext cx="8071249" cy="4974562"/>
          </a:xfrm>
          <a:custGeom>
            <a:avLst/>
            <a:gdLst/>
            <a:ahLst/>
            <a:cxnLst/>
            <a:rect r="r" b="b" t="t" l="l"/>
            <a:pathLst>
              <a:path h="4974562" w="8071249">
                <a:moveTo>
                  <a:pt x="0" y="0"/>
                </a:moveTo>
                <a:lnTo>
                  <a:pt x="8071249" y="0"/>
                </a:lnTo>
                <a:lnTo>
                  <a:pt x="8071249" y="4974563"/>
                </a:lnTo>
                <a:lnTo>
                  <a:pt x="0" y="4974563"/>
                </a:lnTo>
                <a:lnTo>
                  <a:pt x="0" y="0"/>
                </a:lnTo>
                <a:close/>
              </a:path>
            </a:pathLst>
          </a:custGeom>
          <a:blipFill>
            <a:blip r:embed="rId4"/>
            <a:stretch>
              <a:fillRect l="-47725" t="-104378" r="-89696" b="-36383"/>
            </a:stretch>
          </a:blipFill>
        </p:spPr>
      </p:sp>
      <p:sp>
        <p:nvSpPr>
          <p:cNvPr name="TextBox 13" id="13"/>
          <p:cNvSpPr txBox="true"/>
          <p:nvPr/>
        </p:nvSpPr>
        <p:spPr>
          <a:xfrm rot="0">
            <a:off x="1057662" y="428592"/>
            <a:ext cx="6211801" cy="1285875"/>
          </a:xfrm>
          <a:prstGeom prst="rect">
            <a:avLst/>
          </a:prstGeom>
        </p:spPr>
        <p:txBody>
          <a:bodyPr anchor="t" rtlCol="false" tIns="0" lIns="0" bIns="0" rIns="0">
            <a:spAutoFit/>
          </a:bodyPr>
          <a:lstStyle/>
          <a:p>
            <a:pPr algn="l">
              <a:lnSpc>
                <a:spcPts val="10199"/>
              </a:lnSpc>
            </a:pPr>
            <a:r>
              <a:rPr lang="en-US" sz="8499">
                <a:solidFill>
                  <a:srgbClr val="FFFFFF"/>
                </a:solidFill>
                <a:latin typeface="TT Hoves Bold"/>
                <a:ea typeface="TT Hoves Bold"/>
                <a:cs typeface="TT Hoves Bold"/>
                <a:sym typeface="TT Hoves Bold"/>
              </a:rPr>
              <a:t>DATASET</a:t>
            </a:r>
          </a:p>
        </p:txBody>
      </p:sp>
      <p:sp>
        <p:nvSpPr>
          <p:cNvPr name="TextBox 14" id="14"/>
          <p:cNvSpPr txBox="true"/>
          <p:nvPr/>
        </p:nvSpPr>
        <p:spPr>
          <a:xfrm rot="0">
            <a:off x="348517" y="2494226"/>
            <a:ext cx="12109044" cy="7472625"/>
          </a:xfrm>
          <a:prstGeom prst="rect">
            <a:avLst/>
          </a:prstGeom>
        </p:spPr>
        <p:txBody>
          <a:bodyPr anchor="t" rtlCol="false" tIns="0" lIns="0" bIns="0" rIns="0">
            <a:spAutoFit/>
          </a:bodyPr>
          <a:lstStyle/>
          <a:p>
            <a:pPr algn="l" marL="486344" indent="-243172" lvl="1">
              <a:lnSpc>
                <a:spcPts val="3153"/>
              </a:lnSpc>
              <a:buFont typeface="Arial"/>
              <a:buChar char="•"/>
            </a:pPr>
            <a:r>
              <a:rPr lang="en-US" sz="2252">
                <a:solidFill>
                  <a:srgbClr val="000000"/>
                </a:solidFill>
                <a:latin typeface="Helvetica World"/>
                <a:ea typeface="Helvetica World"/>
                <a:cs typeface="Helvetica World"/>
                <a:sym typeface="Helvetica World"/>
              </a:rPr>
              <a:t>The dataset used for this analysis was sourced from </a:t>
            </a:r>
            <a:r>
              <a:rPr lang="en-US" sz="2252">
                <a:solidFill>
                  <a:srgbClr val="012F7E"/>
                </a:solidFill>
                <a:latin typeface="Helvetica World Bold"/>
                <a:ea typeface="Helvetica World Bold"/>
                <a:cs typeface="Helvetica World Bold"/>
                <a:sym typeface="Helvetica World Bold"/>
              </a:rPr>
              <a:t>Yahoo Finance</a:t>
            </a:r>
            <a:r>
              <a:rPr lang="en-US" sz="2252">
                <a:solidFill>
                  <a:srgbClr val="012F7E"/>
                </a:solidFill>
                <a:latin typeface="Helvetica World"/>
                <a:ea typeface="Helvetica World"/>
                <a:cs typeface="Helvetica World"/>
                <a:sym typeface="Helvetica World"/>
              </a:rPr>
              <a:t>,</a:t>
            </a:r>
            <a:r>
              <a:rPr lang="en-US" sz="2252">
                <a:solidFill>
                  <a:srgbClr val="031534"/>
                </a:solidFill>
                <a:latin typeface="Helvetica World"/>
                <a:ea typeface="Helvetica World"/>
                <a:cs typeface="Helvetica World"/>
                <a:sym typeface="Helvetica World"/>
              </a:rPr>
              <a:t>  </a:t>
            </a:r>
            <a:r>
              <a:rPr lang="en-US" sz="2252">
                <a:solidFill>
                  <a:srgbClr val="000000"/>
                </a:solidFill>
                <a:latin typeface="Helvetica World"/>
                <a:ea typeface="Helvetica World"/>
                <a:cs typeface="Helvetica World"/>
                <a:sym typeface="Helvetica World"/>
              </a:rPr>
              <a:t>                                utilizing the </a:t>
            </a:r>
            <a:r>
              <a:rPr lang="en-US" sz="2252">
                <a:solidFill>
                  <a:srgbClr val="012F7E"/>
                </a:solidFill>
                <a:latin typeface="Helvetica World Bold"/>
                <a:ea typeface="Helvetica World Bold"/>
                <a:cs typeface="Helvetica World Bold"/>
                <a:sym typeface="Helvetica World Bold"/>
              </a:rPr>
              <a:t>yfinance</a:t>
            </a:r>
            <a:r>
              <a:rPr lang="en-US" sz="2252">
                <a:solidFill>
                  <a:srgbClr val="012F7E"/>
                </a:solidFill>
                <a:latin typeface="Helvetica World"/>
                <a:ea typeface="Helvetica World"/>
                <a:cs typeface="Helvetica World"/>
                <a:sym typeface="Helvetica World"/>
              </a:rPr>
              <a:t> </a:t>
            </a:r>
            <a:r>
              <a:rPr lang="en-US" sz="2252">
                <a:solidFill>
                  <a:srgbClr val="012F7E"/>
                </a:solidFill>
                <a:latin typeface="Helvetica World Bold"/>
                <a:ea typeface="Helvetica World Bold"/>
                <a:cs typeface="Helvetica World Bold"/>
                <a:sym typeface="Helvetica World Bold"/>
              </a:rPr>
              <a:t>module</a:t>
            </a:r>
            <a:r>
              <a:rPr lang="en-US" sz="2252">
                <a:solidFill>
                  <a:srgbClr val="012F7E"/>
                </a:solidFill>
                <a:latin typeface="Helvetica World"/>
                <a:ea typeface="Helvetica World"/>
                <a:cs typeface="Helvetica World"/>
                <a:sym typeface="Helvetica World"/>
              </a:rPr>
              <a:t> </a:t>
            </a:r>
            <a:r>
              <a:rPr lang="en-US" sz="2252">
                <a:solidFill>
                  <a:srgbClr val="000000"/>
                </a:solidFill>
                <a:latin typeface="Helvetica World"/>
                <a:ea typeface="Helvetica World"/>
                <a:cs typeface="Helvetica World"/>
                <a:sym typeface="Helvetica World"/>
              </a:rPr>
              <a:t>to facilitate data extraction.</a:t>
            </a:r>
          </a:p>
          <a:p>
            <a:pPr algn="l">
              <a:lnSpc>
                <a:spcPts val="482"/>
              </a:lnSpc>
            </a:pPr>
          </a:p>
          <a:p>
            <a:pPr algn="l" marL="486344" indent="-243172" lvl="1">
              <a:lnSpc>
                <a:spcPts val="3153"/>
              </a:lnSpc>
              <a:buFont typeface="Arial"/>
              <a:buChar char="•"/>
            </a:pPr>
            <a:r>
              <a:rPr lang="en-US" sz="2252">
                <a:solidFill>
                  <a:srgbClr val="000000"/>
                </a:solidFill>
                <a:latin typeface="Helvetica World"/>
                <a:ea typeface="Helvetica World"/>
                <a:cs typeface="Helvetica World"/>
                <a:sym typeface="Helvetica World"/>
              </a:rPr>
              <a:t> It encompasses </a:t>
            </a:r>
            <a:r>
              <a:rPr lang="en-US" sz="2252">
                <a:solidFill>
                  <a:srgbClr val="012F7E"/>
                </a:solidFill>
                <a:latin typeface="Helvetica World Bold"/>
                <a:ea typeface="Helvetica World Bold"/>
                <a:cs typeface="Helvetica World Bold"/>
                <a:sym typeface="Helvetica World Bold"/>
              </a:rPr>
              <a:t>historical</a:t>
            </a:r>
            <a:r>
              <a:rPr lang="en-US" sz="2252">
                <a:solidFill>
                  <a:srgbClr val="000000"/>
                </a:solidFill>
                <a:latin typeface="Helvetica World"/>
                <a:ea typeface="Helvetica World"/>
                <a:cs typeface="Helvetica World"/>
                <a:sym typeface="Helvetica World"/>
              </a:rPr>
              <a:t> stock price data from </a:t>
            </a:r>
            <a:r>
              <a:rPr lang="en-US" sz="2252">
                <a:solidFill>
                  <a:srgbClr val="012F7E"/>
                </a:solidFill>
                <a:latin typeface="Helvetica World Bold"/>
                <a:ea typeface="Helvetica World Bold"/>
                <a:cs typeface="Helvetica World Bold"/>
                <a:sym typeface="Helvetica World Bold"/>
              </a:rPr>
              <a:t>January 1, 1996</a:t>
            </a:r>
            <a:r>
              <a:rPr lang="en-US" sz="2252">
                <a:solidFill>
                  <a:srgbClr val="000000"/>
                </a:solidFill>
                <a:latin typeface="Helvetica World"/>
                <a:ea typeface="Helvetica World"/>
                <a:cs typeface="Helvetica World"/>
                <a:sym typeface="Helvetica World"/>
              </a:rPr>
              <a:t>,                                        through </a:t>
            </a:r>
            <a:r>
              <a:rPr lang="en-US" sz="2252">
                <a:solidFill>
                  <a:srgbClr val="012F7E"/>
                </a:solidFill>
                <a:latin typeface="Helvetica World Bold"/>
                <a:ea typeface="Helvetica World Bold"/>
                <a:cs typeface="Helvetica World Bold"/>
                <a:sym typeface="Helvetica World Bold"/>
              </a:rPr>
              <a:t>August 14, 2024</a:t>
            </a:r>
            <a:r>
              <a:rPr lang="en-US" sz="2252">
                <a:solidFill>
                  <a:srgbClr val="012F7E"/>
                </a:solidFill>
                <a:latin typeface="Helvetica World"/>
                <a:ea typeface="Helvetica World"/>
                <a:cs typeface="Helvetica World"/>
                <a:sym typeface="Helvetica World"/>
              </a:rPr>
              <a:t>,</a:t>
            </a:r>
            <a:r>
              <a:rPr lang="en-US" sz="2252">
                <a:solidFill>
                  <a:srgbClr val="000000"/>
                </a:solidFill>
                <a:latin typeface="Helvetica World"/>
                <a:ea typeface="Helvetica World"/>
                <a:cs typeface="Helvetica World"/>
                <a:sym typeface="Helvetica World"/>
              </a:rPr>
              <a:t> providing a comprehensive view of nearly                                        three decades of market activity. </a:t>
            </a:r>
          </a:p>
          <a:p>
            <a:pPr algn="l">
              <a:lnSpc>
                <a:spcPts val="677"/>
              </a:lnSpc>
            </a:pPr>
          </a:p>
          <a:p>
            <a:pPr algn="l" marL="486344" indent="-243172" lvl="1">
              <a:lnSpc>
                <a:spcPts val="3153"/>
              </a:lnSpc>
              <a:buFont typeface="Arial"/>
              <a:buChar char="•"/>
            </a:pPr>
            <a:r>
              <a:rPr lang="en-US" sz="2252">
                <a:solidFill>
                  <a:srgbClr val="000000"/>
                </a:solidFill>
                <a:latin typeface="Helvetica World"/>
                <a:ea typeface="Helvetica World"/>
                <a:cs typeface="Helvetica World"/>
                <a:sym typeface="Helvetica World"/>
              </a:rPr>
              <a:t>This extensive dataset includes </a:t>
            </a:r>
            <a:r>
              <a:rPr lang="en-US" sz="2252">
                <a:solidFill>
                  <a:srgbClr val="012F7E"/>
                </a:solidFill>
                <a:latin typeface="Helvetica World Bold"/>
                <a:ea typeface="Helvetica World Bold"/>
                <a:cs typeface="Helvetica World Bold"/>
                <a:sym typeface="Helvetica World Bold"/>
              </a:rPr>
              <a:t>7,190 records</a:t>
            </a:r>
            <a:r>
              <a:rPr lang="en-US" sz="2252">
                <a:solidFill>
                  <a:srgbClr val="012F7E"/>
                </a:solidFill>
                <a:latin typeface="Helvetica World"/>
                <a:ea typeface="Helvetica World"/>
                <a:cs typeface="Helvetica World"/>
                <a:sym typeface="Helvetica World"/>
              </a:rPr>
              <a:t>,</a:t>
            </a:r>
            <a:r>
              <a:rPr lang="en-US" sz="2252">
                <a:solidFill>
                  <a:srgbClr val="000000"/>
                </a:solidFill>
                <a:latin typeface="Helvetica World"/>
                <a:ea typeface="Helvetica World"/>
                <a:cs typeface="Helvetica World"/>
                <a:sym typeface="Helvetica World"/>
              </a:rPr>
              <a:t> offering a rich                                           foundation for time series analysis and predictive modeling.</a:t>
            </a:r>
          </a:p>
          <a:p>
            <a:pPr algn="l">
              <a:lnSpc>
                <a:spcPts val="1269"/>
              </a:lnSpc>
            </a:pPr>
          </a:p>
          <a:p>
            <a:pPr algn="l">
              <a:lnSpc>
                <a:spcPts val="3153"/>
              </a:lnSpc>
            </a:pPr>
            <a:r>
              <a:rPr lang="en-US" sz="2252">
                <a:solidFill>
                  <a:srgbClr val="000000"/>
                </a:solidFill>
                <a:latin typeface="Helvetica World"/>
                <a:ea typeface="Helvetica World"/>
                <a:cs typeface="Helvetica World"/>
                <a:sym typeface="Helvetica World"/>
              </a:rPr>
              <a:t>Features: The dataset includes </a:t>
            </a:r>
            <a:r>
              <a:rPr lang="en-US" sz="2252">
                <a:solidFill>
                  <a:srgbClr val="012F7E"/>
                </a:solidFill>
                <a:latin typeface="Helvetica World Bold"/>
                <a:ea typeface="Helvetica World Bold"/>
                <a:cs typeface="Helvetica World Bold"/>
                <a:sym typeface="Helvetica World Bold"/>
              </a:rPr>
              <a:t>7 features</a:t>
            </a:r>
          </a:p>
          <a:p>
            <a:pPr algn="l">
              <a:lnSpc>
                <a:spcPts val="1269"/>
              </a:lnSpc>
            </a:pP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Date</a:t>
            </a:r>
            <a:r>
              <a:rPr lang="en-US" sz="2252">
                <a:solidFill>
                  <a:srgbClr val="000000"/>
                </a:solidFill>
                <a:latin typeface="Helvetica World"/>
                <a:ea typeface="Helvetica World"/>
                <a:cs typeface="Helvetica World"/>
                <a:sym typeface="Helvetica World"/>
              </a:rPr>
              <a:t>: The specific date of the trading data.</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Open</a:t>
            </a:r>
            <a:r>
              <a:rPr lang="en-US" sz="2252">
                <a:solidFill>
                  <a:srgbClr val="000000"/>
                </a:solidFill>
                <a:latin typeface="Helvetica World"/>
                <a:ea typeface="Helvetica World"/>
                <a:cs typeface="Helvetica World"/>
                <a:sym typeface="Helvetica World"/>
              </a:rPr>
              <a:t>: The price of the stock at the beginning of the trading day.</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High</a:t>
            </a:r>
            <a:r>
              <a:rPr lang="en-US" sz="2252">
                <a:solidFill>
                  <a:srgbClr val="000000"/>
                </a:solidFill>
                <a:latin typeface="Helvetica World"/>
                <a:ea typeface="Helvetica World"/>
                <a:cs typeface="Helvetica World"/>
                <a:sym typeface="Helvetica World"/>
              </a:rPr>
              <a:t>: The highest price the stock reached during the trading day.</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Low</a:t>
            </a:r>
            <a:r>
              <a:rPr lang="en-US" sz="2252">
                <a:solidFill>
                  <a:srgbClr val="000000"/>
                </a:solidFill>
                <a:latin typeface="Helvetica World"/>
                <a:ea typeface="Helvetica World"/>
                <a:cs typeface="Helvetica World"/>
                <a:sym typeface="Helvetica World"/>
              </a:rPr>
              <a:t>: The lowest price the stock reached during the trading day.</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Close</a:t>
            </a:r>
            <a:r>
              <a:rPr lang="en-US" sz="2252">
                <a:solidFill>
                  <a:srgbClr val="000000"/>
                </a:solidFill>
                <a:latin typeface="Helvetica World"/>
                <a:ea typeface="Helvetica World"/>
                <a:cs typeface="Helvetica World"/>
                <a:sym typeface="Helvetica World"/>
              </a:rPr>
              <a:t>: </a:t>
            </a:r>
            <a:r>
              <a:rPr lang="en-US" sz="2252">
                <a:solidFill>
                  <a:srgbClr val="031534"/>
                </a:solidFill>
                <a:latin typeface="Helvetica World Bold"/>
                <a:ea typeface="Helvetica World Bold"/>
                <a:cs typeface="Helvetica World Bold"/>
                <a:sym typeface="Helvetica World Bold"/>
              </a:rPr>
              <a:t>Target variable</a:t>
            </a:r>
            <a:r>
              <a:rPr lang="en-US" sz="2252">
                <a:solidFill>
                  <a:srgbClr val="000000"/>
                </a:solidFill>
                <a:latin typeface="Helvetica World"/>
                <a:ea typeface="Helvetica World"/>
                <a:cs typeface="Helvetica World"/>
                <a:sym typeface="Helvetica World"/>
              </a:rPr>
              <a:t>; represents the closing price of the stock, and it's </a:t>
            </a:r>
            <a:r>
              <a:rPr lang="en-US" sz="2252">
                <a:solidFill>
                  <a:srgbClr val="031534"/>
                </a:solidFill>
                <a:latin typeface="Helvetica World Bold"/>
                <a:ea typeface="Helvetica World Bold"/>
                <a:cs typeface="Helvetica World Bold"/>
                <a:sym typeface="Helvetica World Bold"/>
              </a:rPr>
              <a:t>continuous</a:t>
            </a:r>
            <a:r>
              <a:rPr lang="en-US" sz="2252">
                <a:solidFill>
                  <a:srgbClr val="000000"/>
                </a:solidFill>
                <a:latin typeface="Helvetica World"/>
                <a:ea typeface="Helvetica World"/>
                <a:cs typeface="Helvetica World"/>
                <a:sym typeface="Helvetica World"/>
              </a:rPr>
              <a:t>.</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Adj</a:t>
            </a:r>
            <a:r>
              <a:rPr lang="en-US" sz="2252">
                <a:solidFill>
                  <a:srgbClr val="000000"/>
                </a:solidFill>
                <a:latin typeface="Helvetica World Bold"/>
                <a:ea typeface="Helvetica World Bold"/>
                <a:cs typeface="Helvetica World Bold"/>
                <a:sym typeface="Helvetica World Bold"/>
              </a:rPr>
              <a:t> </a:t>
            </a:r>
            <a:r>
              <a:rPr lang="en-US" sz="2252">
                <a:solidFill>
                  <a:srgbClr val="012F7E"/>
                </a:solidFill>
                <a:latin typeface="Helvetica World Bold"/>
                <a:ea typeface="Helvetica World Bold"/>
                <a:cs typeface="Helvetica World Bold"/>
                <a:sym typeface="Helvetica World Bold"/>
              </a:rPr>
              <a:t>Close</a:t>
            </a:r>
            <a:r>
              <a:rPr lang="en-US" sz="2252">
                <a:solidFill>
                  <a:srgbClr val="000000"/>
                </a:solidFill>
                <a:latin typeface="Helvetica World Bold"/>
                <a:ea typeface="Helvetica World Bold"/>
                <a:cs typeface="Helvetica World Bold"/>
                <a:sym typeface="Helvetica World Bold"/>
              </a:rPr>
              <a:t>:</a:t>
            </a:r>
            <a:r>
              <a:rPr lang="en-US" sz="2252">
                <a:solidFill>
                  <a:srgbClr val="000000"/>
                </a:solidFill>
                <a:latin typeface="Helvetica World"/>
                <a:ea typeface="Helvetica World"/>
                <a:cs typeface="Helvetica World"/>
                <a:sym typeface="Helvetica World"/>
              </a:rPr>
              <a:t> The closing price adjusted for corporate actions like dividends, stock splits, etc.</a:t>
            </a:r>
          </a:p>
          <a:p>
            <a:pPr algn="l" marL="486344" indent="-243172" lvl="1">
              <a:lnSpc>
                <a:spcPts val="3424"/>
              </a:lnSpc>
              <a:buFont typeface="Arial"/>
              <a:buChar char="•"/>
            </a:pPr>
            <a:r>
              <a:rPr lang="en-US" sz="2252">
                <a:solidFill>
                  <a:srgbClr val="012F7E"/>
                </a:solidFill>
                <a:latin typeface="Helvetica World Bold"/>
                <a:ea typeface="Helvetica World Bold"/>
                <a:cs typeface="Helvetica World Bold"/>
                <a:sym typeface="Helvetica World Bold"/>
              </a:rPr>
              <a:t>Volume</a:t>
            </a:r>
            <a:r>
              <a:rPr lang="en-US" sz="2252">
                <a:solidFill>
                  <a:srgbClr val="000000"/>
                </a:solidFill>
                <a:latin typeface="Helvetica World"/>
                <a:ea typeface="Helvetica World"/>
                <a:cs typeface="Helvetica World"/>
                <a:sym typeface="Helvetica World"/>
              </a:rPr>
              <a:t>: The number of shares traded during the day.</a:t>
            </a:r>
          </a:p>
          <a:p>
            <a:pPr algn="l">
              <a:lnSpc>
                <a:spcPts val="315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52010" y="-212517"/>
            <a:ext cx="12835990" cy="2588957"/>
          </a:xfrm>
          <a:custGeom>
            <a:avLst/>
            <a:gdLst/>
            <a:ahLst/>
            <a:cxnLst/>
            <a:rect r="r" b="b" t="t" l="l"/>
            <a:pathLst>
              <a:path h="2588957" w="12835990">
                <a:moveTo>
                  <a:pt x="0" y="0"/>
                </a:moveTo>
                <a:lnTo>
                  <a:pt x="12835990" y="0"/>
                </a:lnTo>
                <a:lnTo>
                  <a:pt x="12835990" y="2588957"/>
                </a:lnTo>
                <a:lnTo>
                  <a:pt x="0" y="2588957"/>
                </a:lnTo>
                <a:lnTo>
                  <a:pt x="0" y="0"/>
                </a:lnTo>
                <a:close/>
              </a:path>
            </a:pathLst>
          </a:custGeom>
          <a:blipFill>
            <a:blip r:embed="rId2"/>
            <a:stretch>
              <a:fillRect l="0" t="-21805" r="0" b="-43460"/>
            </a:stretch>
          </a:blipFill>
        </p:spPr>
      </p:sp>
      <p:grpSp>
        <p:nvGrpSpPr>
          <p:cNvPr name="Group 3" id="3"/>
          <p:cNvGrpSpPr/>
          <p:nvPr/>
        </p:nvGrpSpPr>
        <p:grpSpPr>
          <a:xfrm rot="-10800000">
            <a:off x="-4109936" y="-50025"/>
            <a:ext cx="13253936" cy="2426465"/>
            <a:chOff x="0" y="0"/>
            <a:chExt cx="736505" cy="134836"/>
          </a:xfrm>
        </p:grpSpPr>
        <p:sp>
          <p:nvSpPr>
            <p:cNvPr name="Freeform 4" id="4"/>
            <p:cNvSpPr/>
            <p:nvPr/>
          </p:nvSpPr>
          <p:spPr>
            <a:xfrm flipH="false" flipV="false" rot="0">
              <a:off x="0" y="0"/>
              <a:ext cx="736505" cy="134836"/>
            </a:xfrm>
            <a:custGeom>
              <a:avLst/>
              <a:gdLst/>
              <a:ahLst/>
              <a:cxnLst/>
              <a:rect r="r" b="b" t="t" l="l"/>
              <a:pathLst>
                <a:path h="134836" w="736505">
                  <a:moveTo>
                    <a:pt x="203200" y="0"/>
                  </a:moveTo>
                  <a:lnTo>
                    <a:pt x="533305" y="0"/>
                  </a:lnTo>
                  <a:lnTo>
                    <a:pt x="736505" y="134836"/>
                  </a:lnTo>
                  <a:lnTo>
                    <a:pt x="0" y="134836"/>
                  </a:lnTo>
                  <a:lnTo>
                    <a:pt x="203200" y="0"/>
                  </a:lnTo>
                  <a:close/>
                </a:path>
              </a:pathLst>
            </a:custGeom>
            <a:solidFill>
              <a:srgbClr val="A20E20"/>
            </a:solidFill>
          </p:spPr>
        </p:sp>
        <p:sp>
          <p:nvSpPr>
            <p:cNvPr name="TextBox 5" id="5"/>
            <p:cNvSpPr txBox="true"/>
            <p:nvPr/>
          </p:nvSpPr>
          <p:spPr>
            <a:xfrm>
              <a:off x="127000" y="-38100"/>
              <a:ext cx="482505" cy="172936"/>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3717889" y="2376440"/>
            <a:ext cx="10862971" cy="7910560"/>
          </a:xfrm>
          <a:custGeom>
            <a:avLst/>
            <a:gdLst/>
            <a:ahLst/>
            <a:cxnLst/>
            <a:rect r="r" b="b" t="t" l="l"/>
            <a:pathLst>
              <a:path h="7910560" w="10862971">
                <a:moveTo>
                  <a:pt x="0" y="0"/>
                </a:moveTo>
                <a:lnTo>
                  <a:pt x="10862970" y="0"/>
                </a:lnTo>
                <a:lnTo>
                  <a:pt x="10862970" y="7910560"/>
                </a:lnTo>
                <a:lnTo>
                  <a:pt x="0" y="7910560"/>
                </a:lnTo>
                <a:lnTo>
                  <a:pt x="0" y="0"/>
                </a:lnTo>
                <a:close/>
              </a:path>
            </a:pathLst>
          </a:custGeom>
          <a:blipFill>
            <a:blip r:embed="rId3"/>
            <a:stretch>
              <a:fillRect l="-1742" t="-2393" r="0" b="-2393"/>
            </a:stretch>
          </a:blipFill>
        </p:spPr>
      </p:sp>
      <p:sp>
        <p:nvSpPr>
          <p:cNvPr name="TextBox 7" id="7"/>
          <p:cNvSpPr txBox="true"/>
          <p:nvPr/>
        </p:nvSpPr>
        <p:spPr>
          <a:xfrm rot="0">
            <a:off x="1028700" y="520270"/>
            <a:ext cx="4999710" cy="1285875"/>
          </a:xfrm>
          <a:prstGeom prst="rect">
            <a:avLst/>
          </a:prstGeom>
        </p:spPr>
        <p:txBody>
          <a:bodyPr anchor="t" rtlCol="false" tIns="0" lIns="0" bIns="0" rIns="0">
            <a:spAutoFit/>
          </a:bodyPr>
          <a:lstStyle/>
          <a:p>
            <a:pPr algn="ctr">
              <a:lnSpc>
                <a:spcPts val="10199"/>
              </a:lnSpc>
            </a:pPr>
            <a:r>
              <a:rPr lang="en-US" sz="8499">
                <a:solidFill>
                  <a:srgbClr val="FFFFFF"/>
                </a:solidFill>
                <a:latin typeface="TT Hoves Bold"/>
                <a:ea typeface="TT Hoves Bold"/>
                <a:cs typeface="TT Hoves Bold"/>
                <a:sym typeface="TT Hoves Bold"/>
              </a:rPr>
              <a:t>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54923" y="395287"/>
            <a:ext cx="14904309" cy="1190625"/>
          </a:xfrm>
          <a:prstGeom prst="rect">
            <a:avLst/>
          </a:prstGeom>
        </p:spPr>
        <p:txBody>
          <a:bodyPr anchor="t" rtlCol="false" tIns="0" lIns="0" bIns="0" rIns="0">
            <a:spAutoFit/>
          </a:bodyPr>
          <a:lstStyle/>
          <a:p>
            <a:pPr algn="ctr">
              <a:lnSpc>
                <a:spcPts val="9480"/>
              </a:lnSpc>
            </a:pPr>
            <a:r>
              <a:rPr lang="en-US" sz="7900">
                <a:solidFill>
                  <a:srgbClr val="A20E20"/>
                </a:solidFill>
                <a:latin typeface="TT Hoves Bold"/>
                <a:ea typeface="TT Hoves Bold"/>
                <a:cs typeface="TT Hoves Bold"/>
                <a:sym typeface="TT Hoves Bold"/>
              </a:rPr>
              <a:t>Exploratory Data Analysis</a:t>
            </a:r>
          </a:p>
        </p:txBody>
      </p:sp>
      <p:grpSp>
        <p:nvGrpSpPr>
          <p:cNvPr name="Group 3" id="3"/>
          <p:cNvGrpSpPr/>
          <p:nvPr/>
        </p:nvGrpSpPr>
        <p:grpSpPr>
          <a:xfrm rot="-10800000">
            <a:off x="14447117" y="-741521"/>
            <a:ext cx="7681766" cy="3540443"/>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366573" y="1872649"/>
            <a:ext cx="9815572" cy="4530264"/>
          </a:xfrm>
          <a:custGeom>
            <a:avLst/>
            <a:gdLst/>
            <a:ahLst/>
            <a:cxnLst/>
            <a:rect r="r" b="b" t="t" l="l"/>
            <a:pathLst>
              <a:path h="4530264" w="9815572">
                <a:moveTo>
                  <a:pt x="0" y="0"/>
                </a:moveTo>
                <a:lnTo>
                  <a:pt x="9815572" y="0"/>
                </a:lnTo>
                <a:lnTo>
                  <a:pt x="9815572" y="4530265"/>
                </a:lnTo>
                <a:lnTo>
                  <a:pt x="0" y="4530265"/>
                </a:lnTo>
                <a:lnTo>
                  <a:pt x="0" y="0"/>
                </a:lnTo>
                <a:close/>
              </a:path>
            </a:pathLst>
          </a:custGeom>
          <a:blipFill>
            <a:blip r:embed="rId2"/>
            <a:stretch>
              <a:fillRect l="0" t="0" r="0" b="0"/>
            </a:stretch>
          </a:blipFill>
        </p:spPr>
      </p:sp>
      <p:sp>
        <p:nvSpPr>
          <p:cNvPr name="Freeform 7" id="7"/>
          <p:cNvSpPr/>
          <p:nvPr/>
        </p:nvSpPr>
        <p:spPr>
          <a:xfrm flipH="false" flipV="false" rot="0">
            <a:off x="8907962" y="6402914"/>
            <a:ext cx="9233544" cy="3797480"/>
          </a:xfrm>
          <a:custGeom>
            <a:avLst/>
            <a:gdLst/>
            <a:ahLst/>
            <a:cxnLst/>
            <a:rect r="r" b="b" t="t" l="l"/>
            <a:pathLst>
              <a:path h="3797480" w="9233544">
                <a:moveTo>
                  <a:pt x="0" y="0"/>
                </a:moveTo>
                <a:lnTo>
                  <a:pt x="9233545" y="0"/>
                </a:lnTo>
                <a:lnTo>
                  <a:pt x="9233545" y="3797479"/>
                </a:lnTo>
                <a:lnTo>
                  <a:pt x="0" y="3797479"/>
                </a:lnTo>
                <a:lnTo>
                  <a:pt x="0" y="0"/>
                </a:lnTo>
                <a:close/>
              </a:path>
            </a:pathLst>
          </a:custGeom>
          <a:blipFill>
            <a:blip r:embed="rId3"/>
            <a:stretch>
              <a:fillRect l="0" t="0" r="0" b="0"/>
            </a:stretch>
          </a:blipFill>
        </p:spPr>
      </p:sp>
      <p:grpSp>
        <p:nvGrpSpPr>
          <p:cNvPr name="Group 8" id="8"/>
          <p:cNvGrpSpPr/>
          <p:nvPr/>
        </p:nvGrpSpPr>
        <p:grpSpPr>
          <a:xfrm rot="0">
            <a:off x="10521922" y="3012355"/>
            <a:ext cx="7104191" cy="2223578"/>
            <a:chOff x="0" y="0"/>
            <a:chExt cx="886286" cy="277403"/>
          </a:xfrm>
        </p:grpSpPr>
        <p:sp>
          <p:nvSpPr>
            <p:cNvPr name="Freeform 9" id="9"/>
            <p:cNvSpPr/>
            <p:nvPr/>
          </p:nvSpPr>
          <p:spPr>
            <a:xfrm flipH="false" flipV="false" rot="0">
              <a:off x="0" y="0"/>
              <a:ext cx="886286" cy="277403"/>
            </a:xfrm>
            <a:custGeom>
              <a:avLst/>
              <a:gdLst/>
              <a:ahLst/>
              <a:cxnLst/>
              <a:rect r="r" b="b" t="t" l="l"/>
              <a:pathLst>
                <a:path h="277403" w="886286">
                  <a:moveTo>
                    <a:pt x="0" y="0"/>
                  </a:moveTo>
                  <a:lnTo>
                    <a:pt x="886286" y="0"/>
                  </a:lnTo>
                  <a:lnTo>
                    <a:pt x="886286" y="277403"/>
                  </a:lnTo>
                  <a:lnTo>
                    <a:pt x="0" y="277403"/>
                  </a:lnTo>
                  <a:close/>
                </a:path>
              </a:pathLst>
            </a:custGeom>
            <a:solidFill>
              <a:srgbClr val="FFFFFF"/>
            </a:solidFill>
            <a:ln cap="sq">
              <a:noFill/>
              <a:prstDash val="solid"/>
              <a:miter/>
            </a:ln>
          </p:spPr>
        </p:sp>
        <p:sp>
          <p:nvSpPr>
            <p:cNvPr name="TextBox 10" id="10"/>
            <p:cNvSpPr txBox="true"/>
            <p:nvPr/>
          </p:nvSpPr>
          <p:spPr>
            <a:xfrm>
              <a:off x="0" y="-47625"/>
              <a:ext cx="886286" cy="325028"/>
            </a:xfrm>
            <a:prstGeom prst="rect">
              <a:avLst/>
            </a:prstGeom>
          </p:spPr>
          <p:txBody>
            <a:bodyPr anchor="ctr" rtlCol="false" tIns="50800" lIns="50800" bIns="50800" rIns="50800"/>
            <a:lstStyle/>
            <a:p>
              <a:pPr algn="l">
                <a:lnSpc>
                  <a:spcPts val="3499"/>
                </a:lnSpc>
              </a:pPr>
              <a:r>
                <a:rPr lang="en-US" sz="2499">
                  <a:solidFill>
                    <a:srgbClr val="000000"/>
                  </a:solidFill>
                  <a:latin typeface="Helios"/>
                  <a:ea typeface="Helios"/>
                  <a:cs typeface="Helios"/>
                  <a:sym typeface="Helios"/>
                </a:rPr>
                <a:t>Plot illustrates the gradual increase in stock closing prices from 1996 to 2024, with a significant upward </a:t>
              </a:r>
              <a:r>
                <a:rPr lang="en-US" sz="2499">
                  <a:solidFill>
                    <a:srgbClr val="000000"/>
                  </a:solidFill>
                  <a:latin typeface="Helios Bold"/>
                  <a:ea typeface="Helios Bold"/>
                  <a:cs typeface="Helios Bold"/>
                  <a:sym typeface="Helios Bold"/>
                </a:rPr>
                <a:t>acceleration post-2020</a:t>
              </a:r>
            </a:p>
          </p:txBody>
        </p:sp>
      </p:grpSp>
      <p:sp>
        <p:nvSpPr>
          <p:cNvPr name="TextBox 11" id="11"/>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name="AutoShape 12" id="12"/>
          <p:cNvSpPr/>
          <p:nvPr/>
        </p:nvSpPr>
        <p:spPr>
          <a:xfrm flipH="true" flipV="true">
            <a:off x="10182145" y="3012355"/>
            <a:ext cx="2070003" cy="462817"/>
          </a:xfrm>
          <a:prstGeom prst="line">
            <a:avLst/>
          </a:prstGeom>
          <a:ln cap="flat" w="19050">
            <a:solidFill>
              <a:srgbClr val="000000"/>
            </a:solidFill>
            <a:prstDash val="solid"/>
            <a:headEnd type="none" len="sm" w="sm"/>
            <a:tailEnd type="arrow" len="sm" w="med"/>
          </a:ln>
        </p:spPr>
      </p:sp>
      <p:grpSp>
        <p:nvGrpSpPr>
          <p:cNvPr name="Group 13" id="13"/>
          <p:cNvGrpSpPr/>
          <p:nvPr/>
        </p:nvGrpSpPr>
        <p:grpSpPr>
          <a:xfrm rot="0">
            <a:off x="1376664" y="7976815"/>
            <a:ext cx="7104191" cy="2223578"/>
            <a:chOff x="0" y="0"/>
            <a:chExt cx="886286" cy="277403"/>
          </a:xfrm>
        </p:grpSpPr>
        <p:sp>
          <p:nvSpPr>
            <p:cNvPr name="Freeform 14" id="14"/>
            <p:cNvSpPr/>
            <p:nvPr/>
          </p:nvSpPr>
          <p:spPr>
            <a:xfrm flipH="false" flipV="false" rot="0">
              <a:off x="0" y="0"/>
              <a:ext cx="886286" cy="277403"/>
            </a:xfrm>
            <a:custGeom>
              <a:avLst/>
              <a:gdLst/>
              <a:ahLst/>
              <a:cxnLst/>
              <a:rect r="r" b="b" t="t" l="l"/>
              <a:pathLst>
                <a:path h="277403" w="886286">
                  <a:moveTo>
                    <a:pt x="0" y="0"/>
                  </a:moveTo>
                  <a:lnTo>
                    <a:pt x="886286" y="0"/>
                  </a:lnTo>
                  <a:lnTo>
                    <a:pt x="886286" y="277403"/>
                  </a:lnTo>
                  <a:lnTo>
                    <a:pt x="0" y="277403"/>
                  </a:lnTo>
                  <a:close/>
                </a:path>
              </a:pathLst>
            </a:custGeom>
            <a:solidFill>
              <a:srgbClr val="FFFFFF"/>
            </a:solidFill>
            <a:ln cap="sq">
              <a:noFill/>
              <a:prstDash val="solid"/>
              <a:miter/>
            </a:ln>
          </p:spPr>
        </p:sp>
        <p:sp>
          <p:nvSpPr>
            <p:cNvPr name="TextBox 15" id="15"/>
            <p:cNvSpPr txBox="true"/>
            <p:nvPr/>
          </p:nvSpPr>
          <p:spPr>
            <a:xfrm>
              <a:off x="0" y="-47625"/>
              <a:ext cx="886286" cy="325028"/>
            </a:xfrm>
            <a:prstGeom prst="rect">
              <a:avLst/>
            </a:prstGeom>
          </p:spPr>
          <p:txBody>
            <a:bodyPr anchor="ctr" rtlCol="false" tIns="50800" lIns="50800" bIns="50800" rIns="50800"/>
            <a:lstStyle/>
            <a:p>
              <a:pPr algn="l">
                <a:lnSpc>
                  <a:spcPts val="3499"/>
                </a:lnSpc>
              </a:pPr>
              <a:r>
                <a:rPr lang="en-US" sz="2499">
                  <a:solidFill>
                    <a:srgbClr val="000000"/>
                  </a:solidFill>
                  <a:latin typeface="Helios"/>
                  <a:ea typeface="Helios"/>
                  <a:cs typeface="Helios"/>
                  <a:sym typeface="Helios"/>
                </a:rPr>
                <a:t>Plot shows stock volume peaking between 2000 and 2004, followed by a gradual decline over time</a:t>
              </a:r>
            </a:p>
          </p:txBody>
        </p:sp>
      </p:grpSp>
      <p:sp>
        <p:nvSpPr>
          <p:cNvPr name="AutoShape 16" id="16"/>
          <p:cNvSpPr/>
          <p:nvPr/>
        </p:nvSpPr>
        <p:spPr>
          <a:xfrm flipV="true">
            <a:off x="6699482" y="7295423"/>
            <a:ext cx="2199848" cy="988745"/>
          </a:xfrm>
          <a:prstGeom prst="line">
            <a:avLst/>
          </a:prstGeom>
          <a:ln cap="flat" w="19050">
            <a:solidFill>
              <a:srgbClr val="000000"/>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447117" y="-741521"/>
            <a:ext cx="7681766" cy="3540443"/>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0" y="6243002"/>
            <a:ext cx="18288000" cy="4096493"/>
            <a:chOff x="0" y="0"/>
            <a:chExt cx="24384000" cy="5461990"/>
          </a:xfrm>
        </p:grpSpPr>
        <p:sp>
          <p:nvSpPr>
            <p:cNvPr name="Freeform 6" id="6"/>
            <p:cNvSpPr/>
            <p:nvPr/>
          </p:nvSpPr>
          <p:spPr>
            <a:xfrm flipH="false" flipV="false" rot="0">
              <a:off x="0" y="0"/>
              <a:ext cx="10102081" cy="5461990"/>
            </a:xfrm>
            <a:custGeom>
              <a:avLst/>
              <a:gdLst/>
              <a:ahLst/>
              <a:cxnLst/>
              <a:rect r="r" b="b" t="t" l="l"/>
              <a:pathLst>
                <a:path h="5461990" w="10102081">
                  <a:moveTo>
                    <a:pt x="0" y="0"/>
                  </a:moveTo>
                  <a:lnTo>
                    <a:pt x="10102081" y="0"/>
                  </a:lnTo>
                  <a:lnTo>
                    <a:pt x="10102081" y="5461990"/>
                  </a:lnTo>
                  <a:lnTo>
                    <a:pt x="0" y="5461990"/>
                  </a:lnTo>
                  <a:lnTo>
                    <a:pt x="0" y="0"/>
                  </a:lnTo>
                  <a:close/>
                </a:path>
              </a:pathLst>
            </a:custGeom>
            <a:blipFill>
              <a:blip r:embed="rId2"/>
              <a:stretch>
                <a:fillRect l="0" t="0" r="0" b="0"/>
              </a:stretch>
            </a:blipFill>
          </p:spPr>
        </p:sp>
        <p:sp>
          <p:nvSpPr>
            <p:cNvPr name="Freeform 7" id="7"/>
            <p:cNvSpPr/>
            <p:nvPr/>
          </p:nvSpPr>
          <p:spPr>
            <a:xfrm flipH="false" flipV="false" rot="0">
              <a:off x="8304173" y="222462"/>
              <a:ext cx="9690632" cy="5239528"/>
            </a:xfrm>
            <a:custGeom>
              <a:avLst/>
              <a:gdLst/>
              <a:ahLst/>
              <a:cxnLst/>
              <a:rect r="r" b="b" t="t" l="l"/>
              <a:pathLst>
                <a:path h="5239528" w="9690632">
                  <a:moveTo>
                    <a:pt x="0" y="0"/>
                  </a:moveTo>
                  <a:lnTo>
                    <a:pt x="9690632" y="0"/>
                  </a:lnTo>
                  <a:lnTo>
                    <a:pt x="9690632" y="5239528"/>
                  </a:lnTo>
                  <a:lnTo>
                    <a:pt x="0" y="5239528"/>
                  </a:lnTo>
                  <a:lnTo>
                    <a:pt x="0" y="0"/>
                  </a:lnTo>
                  <a:close/>
                </a:path>
              </a:pathLst>
            </a:custGeom>
            <a:blipFill>
              <a:blip r:embed="rId3"/>
              <a:stretch>
                <a:fillRect l="0" t="0" r="0" b="0"/>
              </a:stretch>
            </a:blipFill>
          </p:spPr>
        </p:sp>
        <p:sp>
          <p:nvSpPr>
            <p:cNvPr name="Freeform 8" id="8"/>
            <p:cNvSpPr/>
            <p:nvPr/>
          </p:nvSpPr>
          <p:spPr>
            <a:xfrm flipH="false" flipV="false" rot="0">
              <a:off x="16417925" y="69993"/>
              <a:ext cx="7966075" cy="5322004"/>
            </a:xfrm>
            <a:custGeom>
              <a:avLst/>
              <a:gdLst/>
              <a:ahLst/>
              <a:cxnLst/>
              <a:rect r="r" b="b" t="t" l="l"/>
              <a:pathLst>
                <a:path h="5322004" w="7966075">
                  <a:moveTo>
                    <a:pt x="0" y="0"/>
                  </a:moveTo>
                  <a:lnTo>
                    <a:pt x="7966075" y="0"/>
                  </a:lnTo>
                  <a:lnTo>
                    <a:pt x="7966075" y="5322004"/>
                  </a:lnTo>
                  <a:lnTo>
                    <a:pt x="0" y="5322004"/>
                  </a:lnTo>
                  <a:lnTo>
                    <a:pt x="0" y="0"/>
                  </a:lnTo>
                  <a:close/>
                </a:path>
              </a:pathLst>
            </a:custGeom>
            <a:blipFill>
              <a:blip r:embed="rId4"/>
              <a:stretch>
                <a:fillRect l="0" t="0" r="-23563" b="0"/>
              </a:stretch>
            </a:blipFill>
          </p:spPr>
        </p:sp>
        <p:sp>
          <p:nvSpPr>
            <p:cNvPr name="Freeform 9" id="9"/>
            <p:cNvSpPr/>
            <p:nvPr/>
          </p:nvSpPr>
          <p:spPr>
            <a:xfrm flipH="false" flipV="false" rot="0">
              <a:off x="10974857" y="67088"/>
              <a:ext cx="2663415" cy="275562"/>
            </a:xfrm>
            <a:custGeom>
              <a:avLst/>
              <a:gdLst/>
              <a:ahLst/>
              <a:cxnLst/>
              <a:rect r="r" b="b" t="t" l="l"/>
              <a:pathLst>
                <a:path h="275562" w="2663415">
                  <a:moveTo>
                    <a:pt x="0" y="0"/>
                  </a:moveTo>
                  <a:lnTo>
                    <a:pt x="2663416" y="0"/>
                  </a:lnTo>
                  <a:lnTo>
                    <a:pt x="2663416" y="275562"/>
                  </a:lnTo>
                  <a:lnTo>
                    <a:pt x="0" y="275562"/>
                  </a:lnTo>
                  <a:lnTo>
                    <a:pt x="0" y="0"/>
                  </a:lnTo>
                  <a:close/>
                </a:path>
              </a:pathLst>
            </a:custGeom>
            <a:blipFill>
              <a:blip r:embed="rId5"/>
              <a:stretch>
                <a:fillRect l="-490763" t="-719130" r="0" b="-2268131"/>
              </a:stretch>
            </a:blipFill>
          </p:spPr>
        </p:sp>
        <p:sp>
          <p:nvSpPr>
            <p:cNvPr name="Freeform 10" id="10"/>
            <p:cNvSpPr/>
            <p:nvPr/>
          </p:nvSpPr>
          <p:spPr>
            <a:xfrm flipH="false" flipV="false" rot="0">
              <a:off x="7753651" y="0"/>
              <a:ext cx="2663415" cy="342650"/>
            </a:xfrm>
            <a:custGeom>
              <a:avLst/>
              <a:gdLst/>
              <a:ahLst/>
              <a:cxnLst/>
              <a:rect r="r" b="b" t="t" l="l"/>
              <a:pathLst>
                <a:path h="342650" w="2663415">
                  <a:moveTo>
                    <a:pt x="0" y="0"/>
                  </a:moveTo>
                  <a:lnTo>
                    <a:pt x="2663416" y="0"/>
                  </a:lnTo>
                  <a:lnTo>
                    <a:pt x="2663416" y="342650"/>
                  </a:lnTo>
                  <a:lnTo>
                    <a:pt x="0" y="342650"/>
                  </a:lnTo>
                  <a:lnTo>
                    <a:pt x="0" y="0"/>
                  </a:lnTo>
                  <a:close/>
                </a:path>
              </a:pathLst>
            </a:custGeom>
            <a:blipFill>
              <a:blip r:embed="rId5"/>
              <a:stretch>
                <a:fillRect l="-490763" t="-478330" r="0" b="-1904471"/>
              </a:stretch>
            </a:blipFill>
          </p:spPr>
        </p:sp>
      </p:grpSp>
      <p:sp>
        <p:nvSpPr>
          <p:cNvPr name="TextBox 11" id="11"/>
          <p:cNvSpPr txBox="true"/>
          <p:nvPr/>
        </p:nvSpPr>
        <p:spPr>
          <a:xfrm rot="0">
            <a:off x="211075" y="694010"/>
            <a:ext cx="16797651" cy="714375"/>
          </a:xfrm>
          <a:prstGeom prst="rect">
            <a:avLst/>
          </a:prstGeom>
        </p:spPr>
        <p:txBody>
          <a:bodyPr anchor="t" rtlCol="false" tIns="0" lIns="0" bIns="0" rIns="0">
            <a:spAutoFit/>
          </a:bodyPr>
          <a:lstStyle/>
          <a:p>
            <a:pPr algn="ctr">
              <a:lnSpc>
                <a:spcPts val="5640"/>
              </a:lnSpc>
            </a:pPr>
            <a:r>
              <a:rPr lang="en-US" sz="4700">
                <a:solidFill>
                  <a:srgbClr val="A20E20"/>
                </a:solidFill>
                <a:latin typeface="TT Hoves Bold"/>
                <a:ea typeface="TT Hoves Bold"/>
                <a:cs typeface="TT Hoves Bold"/>
                <a:sym typeface="TT Hoves Bold"/>
              </a:rPr>
              <a:t>Monthwise comparision b/w Stock Open and Close price</a:t>
            </a:r>
          </a:p>
        </p:txBody>
      </p:sp>
      <p:sp>
        <p:nvSpPr>
          <p:cNvPr name="TextBox 12" id="12"/>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name="TextBox 13" id="13"/>
          <p:cNvSpPr txBox="true"/>
          <p:nvPr/>
        </p:nvSpPr>
        <p:spPr>
          <a:xfrm rot="0">
            <a:off x="987253" y="1829108"/>
            <a:ext cx="16485342" cy="4147007"/>
          </a:xfrm>
          <a:prstGeom prst="rect">
            <a:avLst/>
          </a:prstGeom>
        </p:spPr>
        <p:txBody>
          <a:bodyPr anchor="t" rtlCol="false" tIns="0" lIns="0" bIns="0" rIns="0">
            <a:spAutoFit/>
          </a:bodyPr>
          <a:lstStyle/>
          <a:p>
            <a:pPr algn="l" marL="491397" indent="-245699" lvl="1">
              <a:lnSpc>
                <a:spcPts val="4165"/>
              </a:lnSpc>
              <a:buFont typeface="Arial"/>
              <a:buChar char="•"/>
            </a:pPr>
            <a:r>
              <a:rPr lang="en-US" sz="2276">
                <a:solidFill>
                  <a:srgbClr val="000000"/>
                </a:solidFill>
                <a:latin typeface="Helios"/>
                <a:ea typeface="Helios"/>
                <a:cs typeface="Helios"/>
                <a:sym typeface="Helios"/>
              </a:rPr>
              <a:t>Comparison of stock open and close prices reveals that February shows an increase, followed by a gradual decrease from March. </a:t>
            </a:r>
          </a:p>
          <a:p>
            <a:pPr algn="l" marL="491397" indent="-245699" lvl="1">
              <a:lnSpc>
                <a:spcPts val="4165"/>
              </a:lnSpc>
              <a:buFont typeface="Arial"/>
              <a:buChar char="•"/>
            </a:pPr>
            <a:r>
              <a:rPr lang="en-US" sz="2276">
                <a:solidFill>
                  <a:srgbClr val="000000"/>
                </a:solidFill>
                <a:latin typeface="Helios"/>
                <a:ea typeface="Helios"/>
                <a:cs typeface="Helios"/>
                <a:sym typeface="Helios"/>
              </a:rPr>
              <a:t>A rise is observed in July and August, with a slow decline thereafter. November and December exhibit another significant increase. </a:t>
            </a:r>
          </a:p>
          <a:p>
            <a:pPr algn="l" marL="491397" indent="-245699" lvl="1">
              <a:lnSpc>
                <a:spcPts val="4165"/>
              </a:lnSpc>
              <a:buFont typeface="Arial"/>
              <a:buChar char="•"/>
            </a:pPr>
            <a:r>
              <a:rPr lang="en-US" sz="2276">
                <a:solidFill>
                  <a:srgbClr val="000000"/>
                </a:solidFill>
                <a:latin typeface="Helios"/>
                <a:ea typeface="Helios"/>
                <a:cs typeface="Helios"/>
                <a:sym typeface="Helios"/>
              </a:rPr>
              <a:t>This pattern is consistent across </a:t>
            </a:r>
            <a:r>
              <a:rPr lang="en-US" sz="2276">
                <a:solidFill>
                  <a:srgbClr val="000000"/>
                </a:solidFill>
                <a:latin typeface="Helios Bold"/>
                <a:ea typeface="Helios Bold"/>
                <a:cs typeface="Helios Bold"/>
                <a:sym typeface="Helios Bold"/>
              </a:rPr>
              <a:t>all data, the last 5 years, and the 2024 data</a:t>
            </a:r>
          </a:p>
          <a:p>
            <a:pPr algn="l" marL="491397" indent="-245699" lvl="1">
              <a:lnSpc>
                <a:spcPts val="4165"/>
              </a:lnSpc>
              <a:buFont typeface="Arial"/>
              <a:buChar char="•"/>
            </a:pPr>
            <a:r>
              <a:rPr lang="en-US" sz="2276">
                <a:solidFill>
                  <a:srgbClr val="000000"/>
                </a:solidFill>
                <a:latin typeface="Helios"/>
                <a:ea typeface="Helios"/>
                <a:cs typeface="Helios"/>
                <a:sym typeface="Helios"/>
              </a:rPr>
              <a:t>This recurring pattern in Infosys stock prices suggests seasonal influences and potential cyclical trends in the market. </a:t>
            </a:r>
          </a:p>
          <a:p>
            <a:pPr algn="l" marL="491397" indent="-245699" lvl="1">
              <a:lnSpc>
                <a:spcPts val="4165"/>
              </a:lnSpc>
              <a:buFont typeface="Arial"/>
              <a:buChar char="•"/>
            </a:pPr>
            <a:r>
              <a:rPr lang="en-US" sz="2276">
                <a:solidFill>
                  <a:srgbClr val="000000"/>
                </a:solidFill>
                <a:latin typeface="Helios"/>
                <a:ea typeface="Helios"/>
                <a:cs typeface="Helios"/>
                <a:sym typeface="Helios"/>
              </a:rPr>
              <a:t>The consistent behavior across different time periods indicates that these patterns may be driven by broader market or company-specific factors, such as quarterly earnings reports or annual financial cycles.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447117" y="-741521"/>
            <a:ext cx="7681766" cy="3540443"/>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580982" y="5353871"/>
            <a:ext cx="9707018" cy="5248388"/>
          </a:xfrm>
          <a:custGeom>
            <a:avLst/>
            <a:gdLst/>
            <a:ahLst/>
            <a:cxnLst/>
            <a:rect r="r" b="b" t="t" l="l"/>
            <a:pathLst>
              <a:path h="5248388" w="9707018">
                <a:moveTo>
                  <a:pt x="0" y="0"/>
                </a:moveTo>
                <a:lnTo>
                  <a:pt x="9707018" y="0"/>
                </a:lnTo>
                <a:lnTo>
                  <a:pt x="9707018" y="5248388"/>
                </a:lnTo>
                <a:lnTo>
                  <a:pt x="0" y="5248388"/>
                </a:lnTo>
                <a:lnTo>
                  <a:pt x="0" y="0"/>
                </a:lnTo>
                <a:close/>
              </a:path>
            </a:pathLst>
          </a:custGeom>
          <a:blipFill>
            <a:blip r:embed="rId2"/>
            <a:stretch>
              <a:fillRect l="0" t="0" r="0" b="0"/>
            </a:stretch>
          </a:blipFill>
        </p:spPr>
      </p:sp>
      <p:sp>
        <p:nvSpPr>
          <p:cNvPr name="Freeform 6" id="6"/>
          <p:cNvSpPr/>
          <p:nvPr/>
        </p:nvSpPr>
        <p:spPr>
          <a:xfrm flipH="false" flipV="false" rot="0">
            <a:off x="0" y="5574162"/>
            <a:ext cx="8716507" cy="4712838"/>
          </a:xfrm>
          <a:custGeom>
            <a:avLst/>
            <a:gdLst/>
            <a:ahLst/>
            <a:cxnLst/>
            <a:rect r="r" b="b" t="t" l="l"/>
            <a:pathLst>
              <a:path h="4712838" w="8716507">
                <a:moveTo>
                  <a:pt x="0" y="0"/>
                </a:moveTo>
                <a:lnTo>
                  <a:pt x="8716507" y="0"/>
                </a:lnTo>
                <a:lnTo>
                  <a:pt x="8716507" y="4712838"/>
                </a:lnTo>
                <a:lnTo>
                  <a:pt x="0" y="4712838"/>
                </a:lnTo>
                <a:lnTo>
                  <a:pt x="0" y="0"/>
                </a:lnTo>
                <a:close/>
              </a:path>
            </a:pathLst>
          </a:custGeom>
          <a:blipFill>
            <a:blip r:embed="rId3"/>
            <a:stretch>
              <a:fillRect l="0" t="0" r="0" b="0"/>
            </a:stretch>
          </a:blipFill>
        </p:spPr>
      </p:sp>
      <p:sp>
        <p:nvSpPr>
          <p:cNvPr name="TextBox 7" id="7"/>
          <p:cNvSpPr txBox="true"/>
          <p:nvPr/>
        </p:nvSpPr>
        <p:spPr>
          <a:xfrm rot="0">
            <a:off x="987253" y="9607868"/>
            <a:ext cx="2023714" cy="300990"/>
          </a:xfrm>
          <a:prstGeom prst="rect">
            <a:avLst/>
          </a:prstGeom>
        </p:spPr>
        <p:txBody>
          <a:bodyPr anchor="t" rtlCol="false" tIns="0" lIns="0" bIns="0" rIns="0">
            <a:spAutoFit/>
          </a:bodyPr>
          <a:lstStyle/>
          <a:p>
            <a:pPr algn="l" marL="0" indent="0" lvl="0">
              <a:lnSpc>
                <a:spcPts val="2340"/>
              </a:lnSpc>
              <a:spcBef>
                <a:spcPct val="0"/>
              </a:spcBef>
            </a:pPr>
            <a:r>
              <a:rPr lang="en-US" sz="1800">
                <a:solidFill>
                  <a:srgbClr val="FFFFFF"/>
                </a:solidFill>
                <a:latin typeface="Helios Bold"/>
                <a:ea typeface="Helios Bold"/>
                <a:cs typeface="Helios Bold"/>
                <a:sym typeface="Helios Bold"/>
              </a:rPr>
              <a:t>Back to Agenda</a:t>
            </a:r>
          </a:p>
        </p:txBody>
      </p:sp>
      <p:sp>
        <p:nvSpPr>
          <p:cNvPr name="TextBox 8" id="8"/>
          <p:cNvSpPr txBox="true"/>
          <p:nvPr/>
        </p:nvSpPr>
        <p:spPr>
          <a:xfrm rot="0">
            <a:off x="211075" y="694010"/>
            <a:ext cx="16797651" cy="714375"/>
          </a:xfrm>
          <a:prstGeom prst="rect">
            <a:avLst/>
          </a:prstGeom>
        </p:spPr>
        <p:txBody>
          <a:bodyPr anchor="t" rtlCol="false" tIns="0" lIns="0" bIns="0" rIns="0">
            <a:spAutoFit/>
          </a:bodyPr>
          <a:lstStyle/>
          <a:p>
            <a:pPr algn="ctr">
              <a:lnSpc>
                <a:spcPts val="5640"/>
              </a:lnSpc>
            </a:pPr>
            <a:r>
              <a:rPr lang="en-US" sz="4700">
                <a:solidFill>
                  <a:srgbClr val="A20E20"/>
                </a:solidFill>
                <a:latin typeface="TT Hoves Bold"/>
                <a:ea typeface="TT Hoves Bold"/>
                <a:cs typeface="TT Hoves Bold"/>
                <a:sym typeface="TT Hoves Bold"/>
              </a:rPr>
              <a:t>Monthwise comparision b/w High and Low Price</a:t>
            </a:r>
          </a:p>
        </p:txBody>
      </p:sp>
      <p:sp>
        <p:nvSpPr>
          <p:cNvPr name="TextBox 9" id="9"/>
          <p:cNvSpPr txBox="true"/>
          <p:nvPr/>
        </p:nvSpPr>
        <p:spPr>
          <a:xfrm rot="0">
            <a:off x="987253" y="1767206"/>
            <a:ext cx="16485342" cy="3094494"/>
          </a:xfrm>
          <a:prstGeom prst="rect">
            <a:avLst/>
          </a:prstGeom>
        </p:spPr>
        <p:txBody>
          <a:bodyPr anchor="t" rtlCol="false" tIns="0" lIns="0" bIns="0" rIns="0">
            <a:spAutoFit/>
          </a:bodyPr>
          <a:lstStyle/>
          <a:p>
            <a:pPr algn="l">
              <a:lnSpc>
                <a:spcPts val="4165"/>
              </a:lnSpc>
            </a:pPr>
          </a:p>
          <a:p>
            <a:pPr algn="l" marL="491397" indent="-245699" lvl="1">
              <a:lnSpc>
                <a:spcPts val="4165"/>
              </a:lnSpc>
              <a:buFont typeface="Arial"/>
              <a:buChar char="•"/>
            </a:pPr>
            <a:r>
              <a:rPr lang="en-US" sz="2276">
                <a:solidFill>
                  <a:srgbClr val="000000"/>
                </a:solidFill>
                <a:latin typeface="Helios"/>
                <a:ea typeface="Helios"/>
                <a:cs typeface="Helios"/>
                <a:sym typeface="Helios"/>
              </a:rPr>
              <a:t>The consistent monthly pattern across years and in 2024 highlights recurring seasonal trends. The reduced difference between high and low prices in 2024 suggests lower volatility and potentially more stable market conditions compared to the past five years.</a:t>
            </a:r>
          </a:p>
          <a:p>
            <a:pPr algn="l" marL="491397" indent="-245699" lvl="1">
              <a:lnSpc>
                <a:spcPts val="4165"/>
              </a:lnSpc>
              <a:buFont typeface="Arial"/>
              <a:buChar char="•"/>
            </a:pPr>
            <a:r>
              <a:rPr lang="en-US" sz="2276">
                <a:solidFill>
                  <a:srgbClr val="000000"/>
                </a:solidFill>
                <a:latin typeface="Helios"/>
                <a:ea typeface="Helios"/>
                <a:cs typeface="Helios"/>
                <a:sym typeface="Helios"/>
              </a:rPr>
              <a:t>In 2024, the stock exhibits the same monthly pattern of increases and decreases. However, the difference between high and low prices is less pronounced compared to previous years, indicating a narrower range of price fluctuations.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DAGOmjfbpfY</dc:identifier>
  <dcterms:modified xsi:type="dcterms:W3CDTF">2011-08-01T06:04:30Z</dcterms:modified>
  <cp:revision>1</cp:revision>
  <dc:title>Infosys Stock Price Prediction by Nanditha ppt</dc:title>
</cp:coreProperties>
</file>